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Montserrat"/>
      <p:regular r:id="rId70"/>
      <p:bold r:id="rId71"/>
      <p:italic r:id="rId72"/>
      <p:boldItalic r:id="rId73"/>
    </p:embeddedFont>
    <p:embeddedFont>
      <p:font typeface="Lato"/>
      <p:regular r:id="rId74"/>
      <p:bold r:id="rId75"/>
      <p:italic r:id="rId76"/>
      <p:boldItalic r:id="rId77"/>
    </p:embeddedFont>
    <p:embeddedFont>
      <p:font typeface="Average"/>
      <p:regular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6.xml"/><Relationship Id="rId75" Type="http://schemas.openxmlformats.org/officeDocument/2006/relationships/font" Target="fonts/Lato-bold.fntdata"/><Relationship Id="rId30" Type="http://schemas.openxmlformats.org/officeDocument/2006/relationships/slide" Target="slides/slide25.xml"/><Relationship Id="rId74" Type="http://schemas.openxmlformats.org/officeDocument/2006/relationships/font" Target="fonts/Lato-regular.fntdata"/><Relationship Id="rId33" Type="http://schemas.openxmlformats.org/officeDocument/2006/relationships/slide" Target="slides/slide28.xml"/><Relationship Id="rId77" Type="http://schemas.openxmlformats.org/officeDocument/2006/relationships/font" Target="fonts/Lato-boldItalic.fntdata"/><Relationship Id="rId32" Type="http://schemas.openxmlformats.org/officeDocument/2006/relationships/slide" Target="slides/slide27.xml"/><Relationship Id="rId76" Type="http://schemas.openxmlformats.org/officeDocument/2006/relationships/font" Target="fonts/Lato-italic.fntdata"/><Relationship Id="rId35" Type="http://schemas.openxmlformats.org/officeDocument/2006/relationships/slide" Target="slides/slide30.xml"/><Relationship Id="rId34" Type="http://schemas.openxmlformats.org/officeDocument/2006/relationships/slide" Target="slides/slide29.xml"/><Relationship Id="rId78" Type="http://schemas.openxmlformats.org/officeDocument/2006/relationships/font" Target="fonts/Average-regular.fntdata"/><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631ef70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631ef70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7631ef70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7631ef70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6047ff3e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76047ff3e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7631ef707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7631ef707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76047ff3e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76047ff3e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76047ff3e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76047ff3e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76047ff3e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76047ff3e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76047ff3e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76047ff3e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6047ff3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76047ff3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6047ff3e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76047ff3e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631ef707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631ef707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76047ff3e3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76047ff3e3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6047ff3e3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76047ff3e3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6047ff3e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6047ff3e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7631ef707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7631ef707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631ef707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631ef707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631ef707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631ef707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7631ef707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7631ef707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631ef707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631ef707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631ef707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7631ef707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631ef707a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7631ef707a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7631ef707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7631ef707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7631ef707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7631ef707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7631ef707a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7631ef707a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7631ef707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7631ef707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7631ef707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7631ef707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7631ef707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7631ef707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7631ef707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7631ef707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7631ef707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7631ef707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631ef707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7631ef707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7631ef707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7631ef707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7631ef707a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7631ef707a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7631ef707a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7631ef707a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631ef707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631ef707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631ef707a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631ef707a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7631ef707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7631ef707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631ef707a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7631ef707a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7631ef707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7631ef707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7631ef707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7631ef707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7631ef707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7631ef707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7631ef707a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7631ef707a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7631ef707a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7631ef707a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7631ef707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7631ef707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7631ef707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7631ef707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7631ef707a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7631ef707a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7631ef707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7631ef707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7631ef707a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7631ef707a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7631ef707a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7631ef707a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7631ef707a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7631ef707a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7631ef707a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7631ef707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7631ef707a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7631ef707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7631ef707a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7631ef707a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76047ff3e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76047ff3e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7631ef707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7631ef707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7631ef707a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7631ef707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7631ef707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7631ef707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7631ef707a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7631ef707a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7631ef707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7631ef707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76047ff3e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76047ff3e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76047ff3e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76047ff3e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76047ff3e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276047ff3e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8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6.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37.png"/><Relationship Id="rId5"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1.png"/><Relationship Id="rId4" Type="http://schemas.openxmlformats.org/officeDocument/2006/relationships/image" Target="../media/image36.png"/><Relationship Id="rId5"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61.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2.png"/><Relationship Id="rId6"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64.png"/><Relationship Id="rId4" Type="http://schemas.openxmlformats.org/officeDocument/2006/relationships/image" Target="../media/image44.png"/><Relationship Id="rId5"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5.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image" Target="../media/image52.png"/><Relationship Id="rId5"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74.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62.png"/><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67.png"/><Relationship Id="rId4" Type="http://schemas.openxmlformats.org/officeDocument/2006/relationships/image" Target="../media/image66.png"/><Relationship Id="rId5" Type="http://schemas.openxmlformats.org/officeDocument/2006/relationships/image" Target="../media/image7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7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6.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7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8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Introducción al lenguaje Python</a:t>
            </a:r>
            <a:endParaRPr/>
          </a:p>
          <a:p>
            <a:pPr indent="0" lvl="0" marL="0" rtl="0" algn="l">
              <a:spcBef>
                <a:spcPts val="0"/>
              </a:spcBef>
              <a:spcAft>
                <a:spcPts val="0"/>
              </a:spcAft>
              <a:buNone/>
            </a:pPr>
            <a:r>
              <a:rPr lang="es"/>
              <a:t>2° clase</a:t>
            </a:r>
            <a:endParaRPr/>
          </a:p>
        </p:txBody>
      </p:sp>
      <p:sp>
        <p:nvSpPr>
          <p:cNvPr id="229" name="Google Shape;229;p17"/>
          <p:cNvSpPr txBox="1"/>
          <p:nvPr>
            <p:ph idx="1" type="subTitle"/>
          </p:nvPr>
        </p:nvSpPr>
        <p:spPr>
          <a:xfrm>
            <a:off x="4836000" y="3924925"/>
            <a:ext cx="42375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Técnicas de aprendizaje automático - Machine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300"/>
              <a:t>Funciones: sintaxis</a:t>
            </a:r>
            <a:endParaRPr b="1" sz="3300"/>
          </a:p>
        </p:txBody>
      </p:sp>
      <p:sp>
        <p:nvSpPr>
          <p:cNvPr id="286" name="Google Shape;286;p26"/>
          <p:cNvSpPr txBox="1"/>
          <p:nvPr>
            <p:ph idx="1" type="body"/>
          </p:nvPr>
        </p:nvSpPr>
        <p:spPr>
          <a:xfrm>
            <a:off x="1158550" y="1119150"/>
            <a:ext cx="7776600" cy="3959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Una función tiene una forma determinada, y se debe respetar el orden en que se ingresa cada parámetro. </a:t>
            </a:r>
            <a:endParaRPr sz="1600"/>
          </a:p>
          <a:p>
            <a:pPr indent="0" lvl="0" marL="0" rtl="0" algn="just">
              <a:spcBef>
                <a:spcPts val="1600"/>
              </a:spcBef>
              <a:spcAft>
                <a:spcPts val="0"/>
              </a:spcAft>
              <a:buNone/>
            </a:pPr>
            <a:r>
              <a:rPr lang="es" sz="1600"/>
              <a:t>El nombre de los parámetros en la definición de una función es meramente simbólico, </a:t>
            </a:r>
            <a:r>
              <a:rPr lang="es" sz="1600"/>
              <a:t>sólo</a:t>
            </a:r>
            <a:r>
              <a:rPr lang="es" sz="1600"/>
              <a:t> determina </a:t>
            </a:r>
            <a:r>
              <a:rPr lang="es" sz="1600"/>
              <a:t>qué</a:t>
            </a:r>
            <a:r>
              <a:rPr lang="es" sz="1600"/>
              <a:t> es lo que la función debe hacer con cada cosa.</a:t>
            </a:r>
            <a:endParaRPr sz="1600"/>
          </a:p>
          <a:p>
            <a:pPr indent="0" lvl="0" marL="0" rtl="0" algn="l">
              <a:spcBef>
                <a:spcPts val="1600"/>
              </a:spcBef>
              <a:spcAft>
                <a:spcPts val="1600"/>
              </a:spcAft>
              <a:buNone/>
            </a:pPr>
            <a:r>
              <a:t/>
            </a:r>
            <a:endParaRPr/>
          </a:p>
        </p:txBody>
      </p:sp>
      <p:pic>
        <p:nvPicPr>
          <p:cNvPr id="287" name="Google Shape;287;p26"/>
          <p:cNvPicPr preferRelativeResize="0"/>
          <p:nvPr/>
        </p:nvPicPr>
        <p:blipFill>
          <a:blip r:embed="rId3">
            <a:alphaModFix/>
          </a:blip>
          <a:stretch>
            <a:fillRect/>
          </a:stretch>
        </p:blipFill>
        <p:spPr>
          <a:xfrm>
            <a:off x="2411800" y="2703976"/>
            <a:ext cx="5020493" cy="2374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200"/>
              <a:t>Funciones: sintaxis</a:t>
            </a:r>
            <a:endParaRPr b="1" sz="3200"/>
          </a:p>
        </p:txBody>
      </p:sp>
      <p:sp>
        <p:nvSpPr>
          <p:cNvPr id="293" name="Google Shape;293;p27"/>
          <p:cNvSpPr txBox="1"/>
          <p:nvPr>
            <p:ph idx="1" type="body"/>
          </p:nvPr>
        </p:nvSpPr>
        <p:spPr>
          <a:xfrm>
            <a:off x="1367400" y="1524475"/>
            <a:ext cx="7038900" cy="290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Otra opción es especificar de forma explícita el valor de cada parámetro.</a:t>
            </a:r>
            <a:endParaRPr sz="1600"/>
          </a:p>
          <a:p>
            <a:pPr indent="0" lvl="0" marL="0" rtl="0" algn="l">
              <a:spcBef>
                <a:spcPts val="1600"/>
              </a:spcBef>
              <a:spcAft>
                <a:spcPts val="1600"/>
              </a:spcAft>
              <a:buNone/>
            </a:pPr>
            <a:r>
              <a:t/>
            </a:r>
            <a:endParaRPr/>
          </a:p>
        </p:txBody>
      </p:sp>
      <p:pic>
        <p:nvPicPr>
          <p:cNvPr id="294" name="Google Shape;294;p27"/>
          <p:cNvPicPr preferRelativeResize="0"/>
          <p:nvPr/>
        </p:nvPicPr>
        <p:blipFill>
          <a:blip r:embed="rId3">
            <a:alphaModFix/>
          </a:blip>
          <a:stretch>
            <a:fillRect/>
          </a:stretch>
        </p:blipFill>
        <p:spPr>
          <a:xfrm>
            <a:off x="1043475" y="2422875"/>
            <a:ext cx="7362825" cy="19098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Funciones: sintaxis</a:t>
            </a:r>
            <a:endParaRPr b="1"/>
          </a:p>
        </p:txBody>
      </p:sp>
      <p:pic>
        <p:nvPicPr>
          <p:cNvPr id="300" name="Google Shape;300;p28"/>
          <p:cNvPicPr preferRelativeResize="0"/>
          <p:nvPr/>
        </p:nvPicPr>
        <p:blipFill>
          <a:blip r:embed="rId3">
            <a:alphaModFix/>
          </a:blip>
          <a:stretch>
            <a:fillRect/>
          </a:stretch>
        </p:blipFill>
        <p:spPr>
          <a:xfrm>
            <a:off x="1086600" y="1082900"/>
            <a:ext cx="7193871" cy="3530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900"/>
              <a:t>Funciones: sintaxis</a:t>
            </a:r>
            <a:endParaRPr b="1" sz="2900"/>
          </a:p>
        </p:txBody>
      </p:sp>
      <p:sp>
        <p:nvSpPr>
          <p:cNvPr id="306" name="Google Shape;306;p29"/>
          <p:cNvSpPr txBox="1"/>
          <p:nvPr>
            <p:ph idx="1" type="body"/>
          </p:nvPr>
        </p:nvSpPr>
        <p:spPr>
          <a:xfrm>
            <a:off x="1297500" y="895525"/>
            <a:ext cx="7038900" cy="290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Al definir una función, solamente establecemos los pasos a seguir por el algoritmo. Si hay algún error, se detectará cuando se llame a la función.</a:t>
            </a:r>
            <a:endParaRPr sz="1600"/>
          </a:p>
          <a:p>
            <a:pPr indent="0" lvl="0" marL="0" rtl="0" algn="l">
              <a:spcBef>
                <a:spcPts val="1600"/>
              </a:spcBef>
              <a:spcAft>
                <a:spcPts val="1600"/>
              </a:spcAft>
              <a:buNone/>
            </a:pPr>
            <a:r>
              <a:t/>
            </a:r>
            <a:endParaRPr/>
          </a:p>
        </p:txBody>
      </p:sp>
      <p:pic>
        <p:nvPicPr>
          <p:cNvPr id="307" name="Google Shape;307;p29"/>
          <p:cNvPicPr preferRelativeResize="0"/>
          <p:nvPr/>
        </p:nvPicPr>
        <p:blipFill>
          <a:blip r:embed="rId3">
            <a:alphaModFix/>
          </a:blip>
          <a:stretch>
            <a:fillRect/>
          </a:stretch>
        </p:blipFill>
        <p:spPr>
          <a:xfrm>
            <a:off x="1928825" y="1698675"/>
            <a:ext cx="5526699" cy="330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200"/>
              <a:t>Funciones: errores</a:t>
            </a:r>
            <a:endParaRPr b="1" sz="3200"/>
          </a:p>
        </p:txBody>
      </p:sp>
      <p:sp>
        <p:nvSpPr>
          <p:cNvPr id="313" name="Google Shape;313;p30"/>
          <p:cNvSpPr txBox="1"/>
          <p:nvPr>
            <p:ph idx="1" type="body"/>
          </p:nvPr>
        </p:nvSpPr>
        <p:spPr>
          <a:xfrm>
            <a:off x="1297500" y="1307850"/>
            <a:ext cx="7038900" cy="62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¿Qué pasa si la función no puede ejecutar el código definido con los parámetros que ingresé?</a:t>
            </a:r>
            <a:endParaRPr sz="1600"/>
          </a:p>
          <a:p>
            <a:pPr indent="0" lvl="0" marL="0" rtl="0" algn="l">
              <a:spcBef>
                <a:spcPts val="1600"/>
              </a:spcBef>
              <a:spcAft>
                <a:spcPts val="1600"/>
              </a:spcAft>
              <a:buNone/>
            </a:pPr>
            <a:r>
              <a:t/>
            </a:r>
            <a:endParaRPr/>
          </a:p>
        </p:txBody>
      </p:sp>
      <p:pic>
        <p:nvPicPr>
          <p:cNvPr id="314" name="Google Shape;314;p30"/>
          <p:cNvPicPr preferRelativeResize="0"/>
          <p:nvPr/>
        </p:nvPicPr>
        <p:blipFill>
          <a:blip r:embed="rId3">
            <a:alphaModFix/>
          </a:blip>
          <a:stretch>
            <a:fillRect/>
          </a:stretch>
        </p:blipFill>
        <p:spPr>
          <a:xfrm>
            <a:off x="1297500" y="2026550"/>
            <a:ext cx="6209436" cy="2644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300"/>
              <a:t>Funciones</a:t>
            </a:r>
            <a:endParaRPr b="1" sz="3300"/>
          </a:p>
        </p:txBody>
      </p:sp>
      <p:sp>
        <p:nvSpPr>
          <p:cNvPr id="320" name="Google Shape;320;p31"/>
          <p:cNvSpPr txBox="1"/>
          <p:nvPr>
            <p:ph idx="1" type="body"/>
          </p:nvPr>
        </p:nvSpPr>
        <p:spPr>
          <a:xfrm>
            <a:off x="1297500" y="1307850"/>
            <a:ext cx="7038900" cy="62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Una función es un tipo de variable (un objeto) en </a:t>
            </a:r>
            <a:r>
              <a:rPr lang="es" sz="1600"/>
              <a:t>sí</a:t>
            </a:r>
            <a:r>
              <a:rPr lang="es" sz="1600"/>
              <a:t>.</a:t>
            </a:r>
            <a:endParaRPr sz="1600"/>
          </a:p>
          <a:p>
            <a:pPr indent="0" lvl="0" marL="0" rtl="0" algn="l">
              <a:spcBef>
                <a:spcPts val="1600"/>
              </a:spcBef>
              <a:spcAft>
                <a:spcPts val="1600"/>
              </a:spcAft>
              <a:buNone/>
            </a:pPr>
            <a:r>
              <a:t/>
            </a:r>
            <a:endParaRPr/>
          </a:p>
        </p:txBody>
      </p:sp>
      <p:pic>
        <p:nvPicPr>
          <p:cNvPr id="321" name="Google Shape;321;p31"/>
          <p:cNvPicPr preferRelativeResize="0"/>
          <p:nvPr/>
        </p:nvPicPr>
        <p:blipFill>
          <a:blip r:embed="rId3">
            <a:alphaModFix/>
          </a:blip>
          <a:stretch>
            <a:fillRect/>
          </a:stretch>
        </p:blipFill>
        <p:spPr>
          <a:xfrm>
            <a:off x="2316675" y="1709575"/>
            <a:ext cx="4510650" cy="3224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300"/>
              <a:t>Funciones</a:t>
            </a:r>
            <a:endParaRPr b="1" sz="3300"/>
          </a:p>
        </p:txBody>
      </p:sp>
      <p:sp>
        <p:nvSpPr>
          <p:cNvPr id="327" name="Google Shape;327;p32"/>
          <p:cNvSpPr txBox="1"/>
          <p:nvPr>
            <p:ph idx="1" type="body"/>
          </p:nvPr>
        </p:nvSpPr>
        <p:spPr>
          <a:xfrm>
            <a:off x="1297500" y="1307850"/>
            <a:ext cx="7438200" cy="357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Más</a:t>
            </a:r>
            <a:r>
              <a:rPr lang="es" sz="1600"/>
              <a:t> allá de su utilización como “memoria” de líneas de código, una forma muy útil de utilizar funciones en Python es la de permitirme generar comandos o métodos propios. Para ello se hace uso de la sentencia return.</a:t>
            </a:r>
            <a:endParaRPr sz="1600"/>
          </a:p>
          <a:p>
            <a:pPr indent="0" lvl="0" marL="0" rtl="0" algn="just">
              <a:spcBef>
                <a:spcPts val="1600"/>
              </a:spcBef>
              <a:spcAft>
                <a:spcPts val="0"/>
              </a:spcAft>
              <a:buNone/>
            </a:pPr>
            <a:r>
              <a:rPr lang="es" sz="1600"/>
              <a:t>La misma especifica qué es lo que devuelve la función al llamarla,es decir, la salida.</a:t>
            </a:r>
            <a:endParaRPr sz="1600"/>
          </a:p>
          <a:p>
            <a:pPr indent="0" lvl="0" marL="0" rtl="0" algn="just">
              <a:spcBef>
                <a:spcPts val="1600"/>
              </a:spcBef>
              <a:spcAft>
                <a:spcPts val="0"/>
              </a:spcAft>
              <a:buNone/>
            </a:pPr>
            <a:r>
              <a:rPr lang="es" sz="2400">
                <a:solidFill>
                  <a:srgbClr val="008FFF"/>
                </a:solidFill>
              </a:rPr>
              <a:t>def</a:t>
            </a:r>
            <a:r>
              <a:rPr lang="es" sz="2400"/>
              <a:t> </a:t>
            </a:r>
            <a:r>
              <a:rPr lang="es" sz="2400">
                <a:solidFill>
                  <a:srgbClr val="FFFF00"/>
                </a:solidFill>
              </a:rPr>
              <a:t>&lt;nombre_de_la_funcion&gt;</a:t>
            </a:r>
            <a:r>
              <a:rPr lang="es" sz="2400">
                <a:solidFill>
                  <a:srgbClr val="F1C232"/>
                </a:solidFill>
              </a:rPr>
              <a:t>(param1, param2)</a:t>
            </a:r>
            <a:r>
              <a:rPr lang="es" sz="2400"/>
              <a:t>:</a:t>
            </a:r>
            <a:endParaRPr sz="2400"/>
          </a:p>
          <a:p>
            <a:pPr indent="457200" lvl="0" marL="0" rtl="0" algn="just">
              <a:spcBef>
                <a:spcPts val="1600"/>
              </a:spcBef>
              <a:spcAft>
                <a:spcPts val="0"/>
              </a:spcAft>
              <a:buNone/>
            </a:pPr>
            <a:r>
              <a:rPr lang="es" sz="2400">
                <a:solidFill>
                  <a:srgbClr val="00FF00"/>
                </a:solidFill>
              </a:rPr>
              <a:t>#Líneas de código a ejecutar</a:t>
            </a:r>
            <a:endParaRPr sz="2400">
              <a:solidFill>
                <a:srgbClr val="00FF00"/>
              </a:solidFill>
            </a:endParaRPr>
          </a:p>
          <a:p>
            <a:pPr indent="457200" lvl="0" marL="0" rtl="0" algn="just">
              <a:spcBef>
                <a:spcPts val="1600"/>
              </a:spcBef>
              <a:spcAft>
                <a:spcPts val="0"/>
              </a:spcAft>
              <a:buNone/>
            </a:pPr>
            <a:r>
              <a:rPr lang="es" sz="2400">
                <a:solidFill>
                  <a:srgbClr val="FF0000"/>
                </a:solidFill>
              </a:rPr>
              <a:t>return</a:t>
            </a:r>
            <a:r>
              <a:rPr lang="es" sz="2400">
                <a:solidFill>
                  <a:srgbClr val="00FF00"/>
                </a:solidFill>
              </a:rPr>
              <a:t> </a:t>
            </a:r>
            <a:r>
              <a:rPr lang="es" sz="2400">
                <a:solidFill>
                  <a:srgbClr val="A64D79"/>
                </a:solidFill>
              </a:rPr>
              <a:t>algo_en_particular</a:t>
            </a:r>
            <a:endParaRPr sz="1600">
              <a:solidFill>
                <a:srgbClr val="A64D79"/>
              </a:solidFill>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900"/>
              <a:t>Funciones: ejemplo con return</a:t>
            </a:r>
            <a:endParaRPr b="1" sz="2900"/>
          </a:p>
        </p:txBody>
      </p:sp>
      <p:pic>
        <p:nvPicPr>
          <p:cNvPr id="333" name="Google Shape;333;p33"/>
          <p:cNvPicPr preferRelativeResize="0"/>
          <p:nvPr/>
        </p:nvPicPr>
        <p:blipFill>
          <a:blip r:embed="rId3">
            <a:alphaModFix/>
          </a:blip>
          <a:stretch>
            <a:fillRect/>
          </a:stretch>
        </p:blipFill>
        <p:spPr>
          <a:xfrm>
            <a:off x="1185675" y="1126150"/>
            <a:ext cx="7557131" cy="3722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400"/>
              <a:t>Funciones</a:t>
            </a:r>
            <a:endParaRPr b="1" sz="3400"/>
          </a:p>
        </p:txBody>
      </p:sp>
      <p:sp>
        <p:nvSpPr>
          <p:cNvPr id="339" name="Google Shape;339;p34"/>
          <p:cNvSpPr txBox="1"/>
          <p:nvPr>
            <p:ph idx="1" type="body"/>
          </p:nvPr>
        </p:nvSpPr>
        <p:spPr>
          <a:xfrm>
            <a:off x="1297500" y="1307850"/>
            <a:ext cx="7038900" cy="1082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En este caso, la función devuelve un resultado que es del mismo tipo de la variable especificada. Esto es útil cuando quiero implementar un comando que resulte en un tipo de salida específico.</a:t>
            </a:r>
            <a:endParaRPr sz="1600"/>
          </a:p>
          <a:p>
            <a:pPr indent="0" lvl="0" marL="0" rtl="0" algn="l">
              <a:spcBef>
                <a:spcPts val="1600"/>
              </a:spcBef>
              <a:spcAft>
                <a:spcPts val="1600"/>
              </a:spcAft>
              <a:buNone/>
            </a:pPr>
            <a:r>
              <a:t/>
            </a:r>
            <a:endParaRPr/>
          </a:p>
        </p:txBody>
      </p:sp>
      <p:pic>
        <p:nvPicPr>
          <p:cNvPr id="340" name="Google Shape;340;p34"/>
          <p:cNvPicPr preferRelativeResize="0"/>
          <p:nvPr/>
        </p:nvPicPr>
        <p:blipFill>
          <a:blip r:embed="rId3">
            <a:alphaModFix/>
          </a:blip>
          <a:stretch>
            <a:fillRect/>
          </a:stretch>
        </p:blipFill>
        <p:spPr>
          <a:xfrm>
            <a:off x="2215230" y="2222250"/>
            <a:ext cx="5203444" cy="2655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800"/>
              <a:t>Funciones: otro ejemplo con return</a:t>
            </a:r>
            <a:endParaRPr b="1" sz="2800"/>
          </a:p>
        </p:txBody>
      </p:sp>
      <p:sp>
        <p:nvSpPr>
          <p:cNvPr id="346" name="Google Shape;346;p35"/>
          <p:cNvSpPr txBox="1"/>
          <p:nvPr>
            <p:ph idx="1" type="body"/>
          </p:nvPr>
        </p:nvSpPr>
        <p:spPr>
          <a:xfrm>
            <a:off x="1052550" y="4005400"/>
            <a:ext cx="7038900" cy="62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Incluso si dentro de mi función realizo varios cálculos, la misma sólo devolverá lo que especifica la sentencia return.</a:t>
            </a:r>
            <a:endParaRPr sz="1600"/>
          </a:p>
          <a:p>
            <a:pPr indent="0" lvl="0" marL="0" rtl="0" algn="l">
              <a:spcBef>
                <a:spcPts val="1600"/>
              </a:spcBef>
              <a:spcAft>
                <a:spcPts val="1600"/>
              </a:spcAft>
              <a:buNone/>
            </a:pPr>
            <a:r>
              <a:t/>
            </a:r>
            <a:endParaRPr/>
          </a:p>
        </p:txBody>
      </p:sp>
      <p:pic>
        <p:nvPicPr>
          <p:cNvPr id="347" name="Google Shape;347;p35"/>
          <p:cNvPicPr preferRelativeResize="0"/>
          <p:nvPr/>
        </p:nvPicPr>
        <p:blipFill>
          <a:blip r:embed="rId3">
            <a:alphaModFix/>
          </a:blip>
          <a:stretch>
            <a:fillRect/>
          </a:stretch>
        </p:blipFill>
        <p:spPr>
          <a:xfrm>
            <a:off x="2247025" y="894550"/>
            <a:ext cx="4989399" cy="2921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4300" y="5321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3500">
                <a:solidFill>
                  <a:srgbClr val="FFFFFF"/>
                </a:solidFill>
                <a:latin typeface="Montserrat"/>
                <a:ea typeface="Montserrat"/>
                <a:cs typeface="Montserrat"/>
                <a:sym typeface="Montserrat"/>
              </a:rPr>
              <a:t>Repaso de la primera clase</a:t>
            </a:r>
            <a:endParaRPr sz="3500">
              <a:solidFill>
                <a:srgbClr val="FFFFFF"/>
              </a:solidFill>
              <a:latin typeface="Montserrat"/>
              <a:ea typeface="Montserrat"/>
              <a:cs typeface="Montserrat"/>
              <a:sym typeface="Montserrat"/>
            </a:endParaRPr>
          </a:p>
        </p:txBody>
      </p:sp>
      <p:sp>
        <p:nvSpPr>
          <p:cNvPr id="235" name="Google Shape;235;p18"/>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rgbClr val="FFFFFF"/>
                </a:solidFill>
                <a:latin typeface="Montserrat"/>
                <a:ea typeface="Montserrat"/>
                <a:cs typeface="Montserrat"/>
                <a:sym typeface="Montserrat"/>
              </a:rPr>
              <a:t>Tipos de datos:</a:t>
            </a:r>
            <a:endParaRPr b="1" sz="2400">
              <a:solidFill>
                <a:srgbClr val="FFFFFF"/>
              </a:solidFill>
              <a:latin typeface="Average"/>
              <a:ea typeface="Average"/>
              <a:cs typeface="Average"/>
              <a:sym typeface="Average"/>
            </a:endParaRPr>
          </a:p>
          <a:p>
            <a:pPr indent="-355600" lvl="0" marL="457200" rtl="0" algn="l">
              <a:lnSpc>
                <a:spcPct val="100000"/>
              </a:lnSpc>
              <a:spcBef>
                <a:spcPts val="900"/>
              </a:spcBef>
              <a:spcAft>
                <a:spcPts val="0"/>
              </a:spcAft>
              <a:buClr>
                <a:srgbClr val="FFFFFF"/>
              </a:buClr>
              <a:buSzPts val="2000"/>
              <a:buFont typeface="Montserrat"/>
              <a:buChar char="●"/>
            </a:pPr>
            <a:r>
              <a:rPr lang="es" sz="2000">
                <a:solidFill>
                  <a:srgbClr val="FFFFFF"/>
                </a:solidFill>
                <a:latin typeface="Montserrat"/>
                <a:ea typeface="Montserrat"/>
                <a:cs typeface="Montserrat"/>
                <a:sym typeface="Montserrat"/>
              </a:rPr>
              <a:t>Float</a:t>
            </a:r>
            <a:endParaRPr sz="2000">
              <a:solidFill>
                <a:srgbClr val="FFFFFF"/>
              </a:solidFill>
              <a:latin typeface="Montserrat"/>
              <a:ea typeface="Montserrat"/>
              <a:cs typeface="Montserrat"/>
              <a:sym typeface="Montserrat"/>
            </a:endParaRPr>
          </a:p>
          <a:p>
            <a:pPr indent="-355600" lvl="0" marL="457200" rtl="0" algn="l">
              <a:lnSpc>
                <a:spcPct val="100000"/>
              </a:lnSpc>
              <a:spcBef>
                <a:spcPts val="0"/>
              </a:spcBef>
              <a:spcAft>
                <a:spcPts val="0"/>
              </a:spcAft>
              <a:buClr>
                <a:srgbClr val="FFFFFF"/>
              </a:buClr>
              <a:buSzPts val="2000"/>
              <a:buFont typeface="Montserrat"/>
              <a:buChar char="●"/>
            </a:pPr>
            <a:r>
              <a:rPr lang="es" sz="2000">
                <a:solidFill>
                  <a:srgbClr val="FFFFFF"/>
                </a:solidFill>
                <a:latin typeface="Montserrat"/>
                <a:ea typeface="Montserrat"/>
                <a:cs typeface="Montserrat"/>
                <a:sym typeface="Montserrat"/>
              </a:rPr>
              <a:t>Enteros</a:t>
            </a:r>
            <a:endParaRPr sz="2000">
              <a:solidFill>
                <a:srgbClr val="FFFFFF"/>
              </a:solidFill>
              <a:latin typeface="Montserrat"/>
              <a:ea typeface="Montserrat"/>
              <a:cs typeface="Montserrat"/>
              <a:sym typeface="Montserrat"/>
            </a:endParaRPr>
          </a:p>
          <a:p>
            <a:pPr indent="-355600" lvl="0" marL="457200" rtl="0" algn="l">
              <a:lnSpc>
                <a:spcPct val="100000"/>
              </a:lnSpc>
              <a:spcBef>
                <a:spcPts val="0"/>
              </a:spcBef>
              <a:spcAft>
                <a:spcPts val="0"/>
              </a:spcAft>
              <a:buClr>
                <a:srgbClr val="FFFFFF"/>
              </a:buClr>
              <a:buSzPts val="2000"/>
              <a:buFont typeface="Montserrat"/>
              <a:buChar char="●"/>
            </a:pPr>
            <a:r>
              <a:rPr lang="es" sz="2000">
                <a:solidFill>
                  <a:srgbClr val="FFFFFF"/>
                </a:solidFill>
                <a:latin typeface="Montserrat"/>
                <a:ea typeface="Montserrat"/>
                <a:cs typeface="Montserrat"/>
                <a:sym typeface="Montserrat"/>
              </a:rPr>
              <a:t>Complejos</a:t>
            </a:r>
            <a:endParaRPr sz="2000">
              <a:solidFill>
                <a:srgbClr val="FFFFFF"/>
              </a:solidFill>
              <a:latin typeface="Montserrat"/>
              <a:ea typeface="Montserrat"/>
              <a:cs typeface="Montserrat"/>
              <a:sym typeface="Montserrat"/>
            </a:endParaRPr>
          </a:p>
          <a:p>
            <a:pPr indent="-355600" lvl="0" marL="457200" rtl="0" algn="l">
              <a:lnSpc>
                <a:spcPct val="100000"/>
              </a:lnSpc>
              <a:spcBef>
                <a:spcPts val="0"/>
              </a:spcBef>
              <a:spcAft>
                <a:spcPts val="0"/>
              </a:spcAft>
              <a:buClr>
                <a:srgbClr val="FFFFFF"/>
              </a:buClr>
              <a:buSzPts val="2000"/>
              <a:buFont typeface="Montserrat"/>
              <a:buChar char="●"/>
            </a:pPr>
            <a:r>
              <a:rPr lang="es" sz="2000">
                <a:solidFill>
                  <a:srgbClr val="FFFFFF"/>
                </a:solidFill>
                <a:latin typeface="Montserrat"/>
                <a:ea typeface="Montserrat"/>
                <a:cs typeface="Montserrat"/>
                <a:sym typeface="Montserrat"/>
              </a:rPr>
              <a:t>Booleanos</a:t>
            </a:r>
            <a:endParaRPr sz="2000">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t/>
            </a:r>
            <a:endParaRPr sz="2000">
              <a:solidFill>
                <a:srgbClr val="FFFFFF"/>
              </a:solidFill>
              <a:latin typeface="Montserrat"/>
              <a:ea typeface="Montserrat"/>
              <a:cs typeface="Montserrat"/>
              <a:sym typeface="Montserrat"/>
            </a:endParaRPr>
          </a:p>
          <a:p>
            <a:pPr indent="-355600" lvl="0" marL="457200" rtl="0" algn="l">
              <a:lnSpc>
                <a:spcPct val="100000"/>
              </a:lnSpc>
              <a:spcBef>
                <a:spcPts val="900"/>
              </a:spcBef>
              <a:spcAft>
                <a:spcPts val="0"/>
              </a:spcAft>
              <a:buClr>
                <a:srgbClr val="FFFFFF"/>
              </a:buClr>
              <a:buSzPts val="2000"/>
              <a:buFont typeface="Montserrat"/>
              <a:buChar char="●"/>
            </a:pPr>
            <a:r>
              <a:rPr lang="es" sz="2000">
                <a:solidFill>
                  <a:srgbClr val="FFFFFF"/>
                </a:solidFill>
                <a:latin typeface="Montserrat"/>
                <a:ea typeface="Montserrat"/>
                <a:cs typeface="Montserrat"/>
                <a:sym typeface="Montserrat"/>
              </a:rPr>
              <a:t>Strings</a:t>
            </a:r>
            <a:endParaRPr sz="2000">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sz="2000">
              <a:solidFill>
                <a:srgbClr val="FFFFFF"/>
              </a:solidFill>
              <a:latin typeface="Montserrat"/>
              <a:ea typeface="Montserrat"/>
              <a:cs typeface="Montserrat"/>
              <a:sym typeface="Montserrat"/>
            </a:endParaRPr>
          </a:p>
        </p:txBody>
      </p:sp>
      <p:sp>
        <p:nvSpPr>
          <p:cNvPr id="236" name="Google Shape;236;p18"/>
          <p:cNvSpPr txBox="1"/>
          <p:nvPr/>
        </p:nvSpPr>
        <p:spPr>
          <a:xfrm>
            <a:off x="471345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rgbClr val="FFFFFF"/>
                </a:solidFill>
                <a:latin typeface="Montserrat"/>
                <a:ea typeface="Montserrat"/>
                <a:cs typeface="Montserrat"/>
                <a:sym typeface="Montserrat"/>
              </a:rPr>
              <a:t>Estructuras</a:t>
            </a:r>
            <a:r>
              <a:rPr b="1" lang="es" sz="2000">
                <a:solidFill>
                  <a:srgbClr val="FFFFFF"/>
                </a:solidFill>
                <a:latin typeface="Montserrat"/>
                <a:ea typeface="Montserrat"/>
                <a:cs typeface="Montserrat"/>
                <a:sym typeface="Montserrat"/>
              </a:rPr>
              <a:t> de datos:</a:t>
            </a:r>
            <a:endParaRPr b="1" sz="2400">
              <a:solidFill>
                <a:srgbClr val="FFFFFF"/>
              </a:solidFill>
              <a:latin typeface="Average"/>
              <a:ea typeface="Average"/>
              <a:cs typeface="Average"/>
              <a:sym typeface="Average"/>
            </a:endParaRPr>
          </a:p>
          <a:p>
            <a:pPr indent="-355600" lvl="0" marL="457200" rtl="0" algn="l">
              <a:lnSpc>
                <a:spcPct val="100000"/>
              </a:lnSpc>
              <a:spcBef>
                <a:spcPts val="900"/>
              </a:spcBef>
              <a:spcAft>
                <a:spcPts val="0"/>
              </a:spcAft>
              <a:buClr>
                <a:srgbClr val="FFFFFF"/>
              </a:buClr>
              <a:buSzPts val="2000"/>
              <a:buFont typeface="Montserrat"/>
              <a:buChar char="●"/>
            </a:pPr>
            <a:r>
              <a:rPr lang="es" sz="2000">
                <a:solidFill>
                  <a:srgbClr val="FFFFFF"/>
                </a:solidFill>
                <a:latin typeface="Montserrat"/>
                <a:ea typeface="Montserrat"/>
                <a:cs typeface="Montserrat"/>
                <a:sym typeface="Montserrat"/>
              </a:rPr>
              <a:t>Listas</a:t>
            </a:r>
            <a:endParaRPr sz="2000">
              <a:solidFill>
                <a:srgbClr val="FFFFFF"/>
              </a:solidFill>
              <a:latin typeface="Montserrat"/>
              <a:ea typeface="Montserrat"/>
              <a:cs typeface="Montserrat"/>
              <a:sym typeface="Montserrat"/>
            </a:endParaRPr>
          </a:p>
          <a:p>
            <a:pPr indent="-355600" lvl="0" marL="457200" rtl="0" algn="l">
              <a:lnSpc>
                <a:spcPct val="100000"/>
              </a:lnSpc>
              <a:spcBef>
                <a:spcPts val="0"/>
              </a:spcBef>
              <a:spcAft>
                <a:spcPts val="0"/>
              </a:spcAft>
              <a:buClr>
                <a:srgbClr val="FFFFFF"/>
              </a:buClr>
              <a:buSzPts val="2000"/>
              <a:buFont typeface="Montserrat"/>
              <a:buChar char="●"/>
            </a:pPr>
            <a:r>
              <a:rPr lang="es" sz="2000">
                <a:solidFill>
                  <a:srgbClr val="FFFFFF"/>
                </a:solidFill>
                <a:latin typeface="Montserrat"/>
                <a:ea typeface="Montserrat"/>
                <a:cs typeface="Montserrat"/>
                <a:sym typeface="Montserrat"/>
              </a:rPr>
              <a:t>Tuplas</a:t>
            </a:r>
            <a:endParaRPr sz="2000">
              <a:solidFill>
                <a:srgbClr val="FFFFFF"/>
              </a:solidFill>
              <a:latin typeface="Montserrat"/>
              <a:ea typeface="Montserrat"/>
              <a:cs typeface="Montserrat"/>
              <a:sym typeface="Montserrat"/>
            </a:endParaRPr>
          </a:p>
          <a:p>
            <a:pPr indent="-355600" lvl="0" marL="457200" rtl="0" algn="l">
              <a:lnSpc>
                <a:spcPct val="100000"/>
              </a:lnSpc>
              <a:spcBef>
                <a:spcPts val="0"/>
              </a:spcBef>
              <a:spcAft>
                <a:spcPts val="0"/>
              </a:spcAft>
              <a:buClr>
                <a:srgbClr val="FFFFFF"/>
              </a:buClr>
              <a:buSzPts val="2000"/>
              <a:buFont typeface="Montserrat"/>
              <a:buChar char="●"/>
            </a:pPr>
            <a:r>
              <a:rPr lang="es" sz="2000">
                <a:solidFill>
                  <a:srgbClr val="FFFFFF"/>
                </a:solidFill>
                <a:latin typeface="Montserrat"/>
                <a:ea typeface="Montserrat"/>
                <a:cs typeface="Montserrat"/>
                <a:sym typeface="Montserrat"/>
              </a:rPr>
              <a:t>Diccionarios</a:t>
            </a:r>
            <a:endParaRPr sz="2000">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t/>
            </a:r>
            <a:endParaRPr sz="2000">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900"/>
              <a:t>Funciones: valores por defecto</a:t>
            </a:r>
            <a:endParaRPr b="1" sz="2900"/>
          </a:p>
        </p:txBody>
      </p:sp>
      <p:sp>
        <p:nvSpPr>
          <p:cNvPr id="353" name="Google Shape;353;p36"/>
          <p:cNvSpPr txBox="1"/>
          <p:nvPr>
            <p:ph idx="1" type="body"/>
          </p:nvPr>
        </p:nvSpPr>
        <p:spPr>
          <a:xfrm>
            <a:off x="1052550" y="846625"/>
            <a:ext cx="7038900" cy="62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Puedo darle a los parámetros de la función valores predeterminados.</a:t>
            </a:r>
            <a:endParaRPr sz="1600"/>
          </a:p>
          <a:p>
            <a:pPr indent="0" lvl="0" marL="0" rtl="0" algn="l">
              <a:spcBef>
                <a:spcPts val="1600"/>
              </a:spcBef>
              <a:spcAft>
                <a:spcPts val="1600"/>
              </a:spcAft>
              <a:buNone/>
            </a:pPr>
            <a:r>
              <a:t/>
            </a:r>
            <a:endParaRPr/>
          </a:p>
        </p:txBody>
      </p:sp>
      <p:pic>
        <p:nvPicPr>
          <p:cNvPr id="354" name="Google Shape;354;p36"/>
          <p:cNvPicPr preferRelativeResize="0"/>
          <p:nvPr/>
        </p:nvPicPr>
        <p:blipFill>
          <a:blip r:embed="rId3">
            <a:alphaModFix/>
          </a:blip>
          <a:stretch>
            <a:fillRect/>
          </a:stretch>
        </p:blipFill>
        <p:spPr>
          <a:xfrm>
            <a:off x="2537525" y="1216000"/>
            <a:ext cx="4343625" cy="3843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100"/>
              <a:t>Variables globales y locales</a:t>
            </a:r>
            <a:endParaRPr b="1" sz="3100"/>
          </a:p>
        </p:txBody>
      </p:sp>
      <p:sp>
        <p:nvSpPr>
          <p:cNvPr id="360" name="Google Shape;360;p37"/>
          <p:cNvSpPr txBox="1"/>
          <p:nvPr>
            <p:ph idx="1" type="body"/>
          </p:nvPr>
        </p:nvSpPr>
        <p:spPr>
          <a:xfrm>
            <a:off x="1052550" y="1061225"/>
            <a:ext cx="8020500" cy="62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Una variable definida dentro de una función se considera una variable local, ya que no existe por fuera de la ejecución de la función (no puede ser vista por el programa principal).</a:t>
            </a:r>
            <a:endParaRPr sz="1600"/>
          </a:p>
          <a:p>
            <a:pPr indent="0" lvl="0" marL="0" rtl="0" algn="l">
              <a:spcBef>
                <a:spcPts val="1600"/>
              </a:spcBef>
              <a:spcAft>
                <a:spcPts val="1600"/>
              </a:spcAft>
              <a:buNone/>
            </a:pPr>
            <a:r>
              <a:t/>
            </a:r>
            <a:endParaRPr/>
          </a:p>
        </p:txBody>
      </p:sp>
      <p:pic>
        <p:nvPicPr>
          <p:cNvPr id="361" name="Google Shape;361;p37"/>
          <p:cNvPicPr preferRelativeResize="0"/>
          <p:nvPr/>
        </p:nvPicPr>
        <p:blipFill>
          <a:blip r:embed="rId3">
            <a:alphaModFix/>
          </a:blip>
          <a:stretch>
            <a:fillRect/>
          </a:stretch>
        </p:blipFill>
        <p:spPr>
          <a:xfrm>
            <a:off x="2318825" y="1773750"/>
            <a:ext cx="4653741" cy="313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000"/>
              <a:t>Variables globales y locales</a:t>
            </a:r>
            <a:endParaRPr b="1" sz="3000"/>
          </a:p>
        </p:txBody>
      </p:sp>
      <p:sp>
        <p:nvSpPr>
          <p:cNvPr id="367" name="Google Shape;367;p38"/>
          <p:cNvSpPr txBox="1"/>
          <p:nvPr>
            <p:ph idx="1" type="body"/>
          </p:nvPr>
        </p:nvSpPr>
        <p:spPr>
          <a:xfrm>
            <a:off x="1052550" y="1084225"/>
            <a:ext cx="7038900" cy="62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Una variable global es la que se define por fuera de una función.  En principio, una función no cambia el valor de una variable global.</a:t>
            </a:r>
            <a:endParaRPr sz="1600"/>
          </a:p>
          <a:p>
            <a:pPr indent="0" lvl="0" marL="0" rtl="0" algn="l">
              <a:spcBef>
                <a:spcPts val="1600"/>
              </a:spcBef>
              <a:spcAft>
                <a:spcPts val="1600"/>
              </a:spcAft>
              <a:buNone/>
            </a:pPr>
            <a:r>
              <a:t/>
            </a:r>
            <a:endParaRPr/>
          </a:p>
        </p:txBody>
      </p:sp>
      <p:pic>
        <p:nvPicPr>
          <p:cNvPr id="368" name="Google Shape;368;p38"/>
          <p:cNvPicPr preferRelativeResize="0"/>
          <p:nvPr/>
        </p:nvPicPr>
        <p:blipFill>
          <a:blip r:embed="rId3">
            <a:alphaModFix/>
          </a:blip>
          <a:stretch>
            <a:fillRect/>
          </a:stretch>
        </p:blipFill>
        <p:spPr>
          <a:xfrm>
            <a:off x="1052538" y="1858925"/>
            <a:ext cx="7354175" cy="2806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900"/>
              <a:t>Variables globales y locales</a:t>
            </a:r>
            <a:endParaRPr b="1" sz="2900"/>
          </a:p>
        </p:txBody>
      </p:sp>
      <p:sp>
        <p:nvSpPr>
          <p:cNvPr id="374" name="Google Shape;374;p39"/>
          <p:cNvSpPr txBox="1"/>
          <p:nvPr>
            <p:ph idx="1" type="body"/>
          </p:nvPr>
        </p:nvSpPr>
        <p:spPr>
          <a:xfrm>
            <a:off x="1052550" y="1084225"/>
            <a:ext cx="7038900" cy="62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Sin embargo, puedo especificar en el cuerpo de la función que quiero trabajar con una determinada variable global.</a:t>
            </a:r>
            <a:endParaRPr sz="1600"/>
          </a:p>
          <a:p>
            <a:pPr indent="0" lvl="0" marL="0" rtl="0" algn="l">
              <a:spcBef>
                <a:spcPts val="1600"/>
              </a:spcBef>
              <a:spcAft>
                <a:spcPts val="1600"/>
              </a:spcAft>
              <a:buNone/>
            </a:pPr>
            <a:r>
              <a:t/>
            </a:r>
            <a:endParaRPr/>
          </a:p>
        </p:txBody>
      </p:sp>
      <p:pic>
        <p:nvPicPr>
          <p:cNvPr id="375" name="Google Shape;375;p39"/>
          <p:cNvPicPr preferRelativeResize="0"/>
          <p:nvPr/>
        </p:nvPicPr>
        <p:blipFill>
          <a:blip r:embed="rId3">
            <a:alphaModFix/>
          </a:blip>
          <a:stretch>
            <a:fillRect/>
          </a:stretch>
        </p:blipFill>
        <p:spPr>
          <a:xfrm>
            <a:off x="1052550" y="1843650"/>
            <a:ext cx="6457950" cy="2628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400"/>
              <a:t>Importar funciones</a:t>
            </a:r>
            <a:endParaRPr b="1" sz="3400"/>
          </a:p>
        </p:txBody>
      </p:sp>
      <p:sp>
        <p:nvSpPr>
          <p:cNvPr id="381" name="Google Shape;381;p40"/>
          <p:cNvSpPr txBox="1"/>
          <p:nvPr>
            <p:ph idx="1" type="body"/>
          </p:nvPr>
        </p:nvSpPr>
        <p:spPr>
          <a:xfrm>
            <a:off x="605575" y="1567250"/>
            <a:ext cx="8228100" cy="62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Puedo elegir trabajar con un archivo donde tengo un script y otro archivo donde tengo definidas funciones.</a:t>
            </a:r>
            <a:endParaRPr sz="1600"/>
          </a:p>
          <a:p>
            <a:pPr indent="0" lvl="0" marL="0" rtl="0" algn="l">
              <a:spcBef>
                <a:spcPts val="1600"/>
              </a:spcBef>
              <a:spcAft>
                <a:spcPts val="1600"/>
              </a:spcAft>
              <a:buNone/>
            </a:pPr>
            <a:r>
              <a:t/>
            </a:r>
            <a:endParaRPr/>
          </a:p>
        </p:txBody>
      </p:sp>
      <p:pic>
        <p:nvPicPr>
          <p:cNvPr id="382" name="Google Shape;382;p40"/>
          <p:cNvPicPr preferRelativeResize="0"/>
          <p:nvPr/>
        </p:nvPicPr>
        <p:blipFill rotWithShape="1">
          <a:blip r:embed="rId3">
            <a:alphaModFix/>
          </a:blip>
          <a:srcRect b="41530" l="0" r="0" t="0"/>
          <a:stretch/>
        </p:blipFill>
        <p:spPr>
          <a:xfrm>
            <a:off x="352475" y="2375925"/>
            <a:ext cx="8481201" cy="2038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200"/>
              <a:t>Importar funciones</a:t>
            </a:r>
            <a:endParaRPr b="1" sz="3200"/>
          </a:p>
        </p:txBody>
      </p:sp>
      <p:pic>
        <p:nvPicPr>
          <p:cNvPr id="388" name="Google Shape;388;p41"/>
          <p:cNvPicPr preferRelativeResize="0"/>
          <p:nvPr/>
        </p:nvPicPr>
        <p:blipFill>
          <a:blip r:embed="rId3">
            <a:alphaModFix/>
          </a:blip>
          <a:stretch>
            <a:fillRect/>
          </a:stretch>
        </p:blipFill>
        <p:spPr>
          <a:xfrm>
            <a:off x="1192650" y="1494200"/>
            <a:ext cx="7143750" cy="2952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200"/>
              <a:t>Importar funciones</a:t>
            </a:r>
            <a:endParaRPr b="1" sz="3200"/>
          </a:p>
        </p:txBody>
      </p:sp>
      <p:sp>
        <p:nvSpPr>
          <p:cNvPr id="394" name="Google Shape;394;p42"/>
          <p:cNvSpPr txBox="1"/>
          <p:nvPr>
            <p:ph idx="1" type="body"/>
          </p:nvPr>
        </p:nvSpPr>
        <p:spPr>
          <a:xfrm>
            <a:off x="1052550" y="1084225"/>
            <a:ext cx="7038900" cy="621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600"/>
              <a:t>Otra forma:</a:t>
            </a:r>
            <a:endParaRPr sz="1600"/>
          </a:p>
          <a:p>
            <a:pPr indent="0" lvl="0" marL="0" rtl="0" algn="l">
              <a:spcBef>
                <a:spcPts val="1600"/>
              </a:spcBef>
              <a:spcAft>
                <a:spcPts val="1600"/>
              </a:spcAft>
              <a:buNone/>
            </a:pPr>
            <a:r>
              <a:t/>
            </a:r>
            <a:endParaRPr/>
          </a:p>
        </p:txBody>
      </p:sp>
      <p:pic>
        <p:nvPicPr>
          <p:cNvPr id="395" name="Google Shape;395;p42"/>
          <p:cNvPicPr preferRelativeResize="0"/>
          <p:nvPr/>
        </p:nvPicPr>
        <p:blipFill rotWithShape="1">
          <a:blip r:embed="rId3">
            <a:alphaModFix/>
          </a:blip>
          <a:srcRect b="39954" l="0" r="0" t="0"/>
          <a:stretch/>
        </p:blipFill>
        <p:spPr>
          <a:xfrm>
            <a:off x="373725" y="2104875"/>
            <a:ext cx="8349826" cy="2046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Vectores y matrices</a:t>
            </a:r>
            <a:endParaRPr b="1" sz="4000"/>
          </a:p>
        </p:txBody>
      </p:sp>
      <p:sp>
        <p:nvSpPr>
          <p:cNvPr id="401" name="Google Shape;401;p43"/>
          <p:cNvSpPr txBox="1"/>
          <p:nvPr>
            <p:ph idx="1" type="body"/>
          </p:nvPr>
        </p:nvSpPr>
        <p:spPr>
          <a:xfrm>
            <a:off x="535225" y="1469725"/>
            <a:ext cx="30549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En Python, el elemento más semejante a un vector de datos es una lista. </a:t>
            </a:r>
            <a:endParaRPr sz="1700">
              <a:solidFill>
                <a:srgbClr val="FFFFFF"/>
              </a:solidFill>
            </a:endParaRPr>
          </a:p>
          <a:p>
            <a:pPr indent="0" lvl="0" marL="0" rtl="0" algn="just">
              <a:spcBef>
                <a:spcPts val="1600"/>
              </a:spcBef>
              <a:spcAft>
                <a:spcPts val="0"/>
              </a:spcAft>
              <a:buNone/>
            </a:pPr>
            <a:r>
              <a:rPr lang="es" sz="1700">
                <a:solidFill>
                  <a:srgbClr val="FFFFFF"/>
                </a:solidFill>
              </a:rPr>
              <a:t>Una lista puede contener como elementos otras listas, por lo que una matriz de datos puede armarse como una lista de listas.</a:t>
            </a:r>
            <a:endParaRPr sz="1700">
              <a:solidFill>
                <a:srgbClr val="FFFFFF"/>
              </a:solidFill>
            </a:endParaRPr>
          </a:p>
          <a:p>
            <a:pPr indent="0" lvl="0" marL="0" rtl="0" algn="l">
              <a:spcBef>
                <a:spcPts val="1600"/>
              </a:spcBef>
              <a:spcAft>
                <a:spcPts val="1600"/>
              </a:spcAft>
              <a:buNone/>
            </a:pPr>
            <a:r>
              <a:t/>
            </a:r>
            <a:endParaRPr sz="1400"/>
          </a:p>
        </p:txBody>
      </p:sp>
      <p:pic>
        <p:nvPicPr>
          <p:cNvPr id="402" name="Google Shape;402;p43"/>
          <p:cNvPicPr preferRelativeResize="0"/>
          <p:nvPr/>
        </p:nvPicPr>
        <p:blipFill>
          <a:blip r:embed="rId3">
            <a:alphaModFix/>
          </a:blip>
          <a:stretch>
            <a:fillRect/>
          </a:stretch>
        </p:blipFill>
        <p:spPr>
          <a:xfrm>
            <a:off x="4490375" y="1583575"/>
            <a:ext cx="4319267" cy="322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Vectores y matrices</a:t>
            </a:r>
            <a:endParaRPr b="1" sz="4000"/>
          </a:p>
        </p:txBody>
      </p:sp>
      <p:sp>
        <p:nvSpPr>
          <p:cNvPr id="408" name="Google Shape;408;p44"/>
          <p:cNvSpPr txBox="1"/>
          <p:nvPr>
            <p:ph idx="1" type="body"/>
          </p:nvPr>
        </p:nvSpPr>
        <p:spPr>
          <a:xfrm>
            <a:off x="535225" y="1469725"/>
            <a:ext cx="83550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Sin embargo, existe una forma más eficiente de trabajar con estructuras de datos numéricos multi-dimensionales: la librería NumPy.</a:t>
            </a:r>
            <a:endParaRPr sz="1700">
              <a:solidFill>
                <a:srgbClr val="FFFFFF"/>
              </a:solidFill>
            </a:endParaRPr>
          </a:p>
          <a:p>
            <a:pPr indent="0" lvl="0" marL="0" rtl="0" algn="just">
              <a:spcBef>
                <a:spcPts val="1600"/>
              </a:spcBef>
              <a:spcAft>
                <a:spcPts val="0"/>
              </a:spcAft>
              <a:buNone/>
            </a:pPr>
            <a:r>
              <a:rPr lang="es" sz="1700">
                <a:solidFill>
                  <a:srgbClr val="FFFFFF"/>
                </a:solidFill>
              </a:rPr>
              <a:t>NumPy es una de las librerías más importantes para el cómputo numérico en Python. Trae incorporadas una gran variedad de funciones, facilita realizar operaciones vectorizadas y permite mejorar el tiempo de ejecución de los programas.</a:t>
            </a:r>
            <a:endParaRPr sz="1700">
              <a:solidFill>
                <a:srgbClr val="FFFFFF"/>
              </a:solidFill>
            </a:endParaRPr>
          </a:p>
          <a:p>
            <a:pPr indent="0" lvl="0" marL="0" rtl="0" algn="just">
              <a:spcBef>
                <a:spcPts val="1600"/>
              </a:spcBef>
              <a:spcAft>
                <a:spcPts val="1600"/>
              </a:spcAft>
              <a:buNone/>
            </a:pPr>
            <a:r>
              <a:rPr lang="es" sz="1700">
                <a:solidFill>
                  <a:srgbClr val="FFFFFF"/>
                </a:solidFill>
              </a:rPr>
              <a:t>La estructura básica que utiliza NumPy es al </a:t>
            </a:r>
            <a:r>
              <a:rPr b="1" lang="es" sz="1700">
                <a:solidFill>
                  <a:srgbClr val="FFFFFF"/>
                </a:solidFill>
              </a:rPr>
              <a:t>array n-dimensional</a:t>
            </a:r>
            <a:r>
              <a:rPr lang="es" sz="1700">
                <a:solidFill>
                  <a:srgbClr val="FFFFFF"/>
                </a:solidFill>
              </a:rPr>
              <a:t> (ndarray).</a:t>
            </a:r>
            <a:endParaRPr sz="1400"/>
          </a:p>
        </p:txBody>
      </p:sp>
      <p:pic>
        <p:nvPicPr>
          <p:cNvPr id="409" name="Google Shape;409;p44"/>
          <p:cNvPicPr preferRelativeResize="0"/>
          <p:nvPr/>
        </p:nvPicPr>
        <p:blipFill>
          <a:blip r:embed="rId3">
            <a:alphaModFix/>
          </a:blip>
          <a:stretch>
            <a:fillRect/>
          </a:stretch>
        </p:blipFill>
        <p:spPr>
          <a:xfrm>
            <a:off x="6792775" y="0"/>
            <a:ext cx="2351224" cy="1290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a:t>
            </a:r>
            <a:endParaRPr b="1" sz="4000"/>
          </a:p>
        </p:txBody>
      </p:sp>
      <p:sp>
        <p:nvSpPr>
          <p:cNvPr id="415" name="Google Shape;415;p45"/>
          <p:cNvSpPr txBox="1"/>
          <p:nvPr>
            <p:ph idx="1" type="body"/>
          </p:nvPr>
        </p:nvSpPr>
        <p:spPr>
          <a:xfrm>
            <a:off x="535225" y="1469725"/>
            <a:ext cx="83550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A diferencia de las listas, un array de NumPy está formado por elementos de un mismo tipo.</a:t>
            </a:r>
            <a:endParaRPr sz="1700">
              <a:solidFill>
                <a:srgbClr val="FFFFFF"/>
              </a:solidFill>
            </a:endParaRPr>
          </a:p>
          <a:p>
            <a:pPr indent="0" lvl="0" marL="0" rtl="0" algn="l">
              <a:spcBef>
                <a:spcPts val="1600"/>
              </a:spcBef>
              <a:spcAft>
                <a:spcPts val="1600"/>
              </a:spcAft>
              <a:buNone/>
            </a:pPr>
            <a:r>
              <a:t/>
            </a:r>
            <a:endParaRPr sz="1400"/>
          </a:p>
        </p:txBody>
      </p:sp>
      <p:pic>
        <p:nvPicPr>
          <p:cNvPr id="416" name="Google Shape;416;p45"/>
          <p:cNvPicPr preferRelativeResize="0"/>
          <p:nvPr/>
        </p:nvPicPr>
        <p:blipFill>
          <a:blip r:embed="rId3">
            <a:alphaModFix/>
          </a:blip>
          <a:stretch>
            <a:fillRect/>
          </a:stretch>
        </p:blipFill>
        <p:spPr>
          <a:xfrm>
            <a:off x="2576500" y="1974902"/>
            <a:ext cx="4728350" cy="3103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19"/>
          <p:cNvPicPr preferRelativeResize="0"/>
          <p:nvPr/>
        </p:nvPicPr>
        <p:blipFill>
          <a:blip r:embed="rId3">
            <a:alphaModFix/>
          </a:blip>
          <a:stretch>
            <a:fillRect/>
          </a:stretch>
        </p:blipFill>
        <p:spPr>
          <a:xfrm>
            <a:off x="278175" y="1410325"/>
            <a:ext cx="1533525" cy="2524125"/>
          </a:xfrm>
          <a:prstGeom prst="rect">
            <a:avLst/>
          </a:prstGeom>
          <a:noFill/>
          <a:ln>
            <a:noFill/>
          </a:ln>
        </p:spPr>
      </p:pic>
      <p:pic>
        <p:nvPicPr>
          <p:cNvPr id="242" name="Google Shape;242;p19"/>
          <p:cNvPicPr preferRelativeResize="0"/>
          <p:nvPr/>
        </p:nvPicPr>
        <p:blipFill>
          <a:blip r:embed="rId4">
            <a:alphaModFix/>
          </a:blip>
          <a:stretch>
            <a:fillRect/>
          </a:stretch>
        </p:blipFill>
        <p:spPr>
          <a:xfrm>
            <a:off x="2187725" y="1410325"/>
            <a:ext cx="2114550" cy="2590800"/>
          </a:xfrm>
          <a:prstGeom prst="rect">
            <a:avLst/>
          </a:prstGeom>
          <a:noFill/>
          <a:ln>
            <a:noFill/>
          </a:ln>
        </p:spPr>
      </p:pic>
      <p:pic>
        <p:nvPicPr>
          <p:cNvPr id="243" name="Google Shape;243;p19"/>
          <p:cNvPicPr preferRelativeResize="0"/>
          <p:nvPr/>
        </p:nvPicPr>
        <p:blipFill>
          <a:blip r:embed="rId5">
            <a:alphaModFix/>
          </a:blip>
          <a:stretch>
            <a:fillRect/>
          </a:stretch>
        </p:blipFill>
        <p:spPr>
          <a:xfrm>
            <a:off x="4766150" y="1129213"/>
            <a:ext cx="3834125" cy="3153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slicing</a:t>
            </a:r>
            <a:endParaRPr b="1" sz="4000"/>
          </a:p>
        </p:txBody>
      </p:sp>
      <p:sp>
        <p:nvSpPr>
          <p:cNvPr id="422" name="Google Shape;422;p46"/>
          <p:cNvSpPr txBox="1"/>
          <p:nvPr>
            <p:ph idx="1" type="body"/>
          </p:nvPr>
        </p:nvSpPr>
        <p:spPr>
          <a:xfrm>
            <a:off x="535225" y="1469725"/>
            <a:ext cx="83550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El slicing se hace de manera similar a las listas y tuplas.</a:t>
            </a:r>
            <a:endParaRPr sz="1700">
              <a:solidFill>
                <a:srgbClr val="FFFFFF"/>
              </a:solidFill>
            </a:endParaRPr>
          </a:p>
          <a:p>
            <a:pPr indent="0" lvl="0" marL="0" rtl="0" algn="l">
              <a:spcBef>
                <a:spcPts val="1600"/>
              </a:spcBef>
              <a:spcAft>
                <a:spcPts val="1600"/>
              </a:spcAft>
              <a:buNone/>
            </a:pPr>
            <a:r>
              <a:t/>
            </a:r>
            <a:endParaRPr sz="1400"/>
          </a:p>
        </p:txBody>
      </p:sp>
      <p:pic>
        <p:nvPicPr>
          <p:cNvPr id="423" name="Google Shape;423;p46"/>
          <p:cNvPicPr preferRelativeResize="0"/>
          <p:nvPr/>
        </p:nvPicPr>
        <p:blipFill>
          <a:blip r:embed="rId3">
            <a:alphaModFix/>
          </a:blip>
          <a:stretch>
            <a:fillRect/>
          </a:stretch>
        </p:blipFill>
        <p:spPr>
          <a:xfrm>
            <a:off x="889650" y="2182150"/>
            <a:ext cx="3157307" cy="2765525"/>
          </a:xfrm>
          <a:prstGeom prst="rect">
            <a:avLst/>
          </a:prstGeom>
          <a:noFill/>
          <a:ln>
            <a:noFill/>
          </a:ln>
        </p:spPr>
      </p:pic>
      <p:pic>
        <p:nvPicPr>
          <p:cNvPr id="424" name="Google Shape;424;p46"/>
          <p:cNvPicPr preferRelativeResize="0"/>
          <p:nvPr/>
        </p:nvPicPr>
        <p:blipFill>
          <a:blip r:embed="rId4">
            <a:alphaModFix/>
          </a:blip>
          <a:stretch>
            <a:fillRect/>
          </a:stretch>
        </p:blipFill>
        <p:spPr>
          <a:xfrm>
            <a:off x="4662800" y="2182153"/>
            <a:ext cx="3610250" cy="2765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tipos de datos</a:t>
            </a:r>
            <a:endParaRPr b="1" sz="4000"/>
          </a:p>
        </p:txBody>
      </p:sp>
      <p:sp>
        <p:nvSpPr>
          <p:cNvPr id="430" name="Google Shape;430;p47"/>
          <p:cNvSpPr txBox="1"/>
          <p:nvPr>
            <p:ph idx="1" type="body"/>
          </p:nvPr>
        </p:nvSpPr>
        <p:spPr>
          <a:xfrm>
            <a:off x="535225" y="1469725"/>
            <a:ext cx="83550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Dependiendo de los valores contenidos en el arreglo, NumPy le asigna un tipo de dato acorde.</a:t>
            </a:r>
            <a:endParaRPr sz="1700">
              <a:solidFill>
                <a:srgbClr val="FFFFFF"/>
              </a:solidFill>
            </a:endParaRPr>
          </a:p>
          <a:p>
            <a:pPr indent="0" lvl="0" marL="0" rtl="0" algn="l">
              <a:spcBef>
                <a:spcPts val="1600"/>
              </a:spcBef>
              <a:spcAft>
                <a:spcPts val="1600"/>
              </a:spcAft>
              <a:buNone/>
            </a:pPr>
            <a:r>
              <a:t/>
            </a:r>
            <a:endParaRPr sz="1400"/>
          </a:p>
        </p:txBody>
      </p:sp>
      <p:pic>
        <p:nvPicPr>
          <p:cNvPr id="431" name="Google Shape;431;p47"/>
          <p:cNvPicPr preferRelativeResize="0"/>
          <p:nvPr/>
        </p:nvPicPr>
        <p:blipFill>
          <a:blip r:embed="rId3">
            <a:alphaModFix/>
          </a:blip>
          <a:stretch>
            <a:fillRect/>
          </a:stretch>
        </p:blipFill>
        <p:spPr>
          <a:xfrm>
            <a:off x="2802400" y="2021888"/>
            <a:ext cx="4029075" cy="2581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tipos de datos</a:t>
            </a:r>
            <a:endParaRPr b="1" sz="4000"/>
          </a:p>
        </p:txBody>
      </p:sp>
      <p:sp>
        <p:nvSpPr>
          <p:cNvPr id="437" name="Google Shape;437;p48"/>
          <p:cNvSpPr txBox="1"/>
          <p:nvPr>
            <p:ph idx="1" type="body"/>
          </p:nvPr>
        </p:nvSpPr>
        <p:spPr>
          <a:xfrm>
            <a:off x="535225" y="1469725"/>
            <a:ext cx="83550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Sin embargo, </a:t>
            </a:r>
            <a:r>
              <a:rPr lang="es" sz="1700">
                <a:solidFill>
                  <a:srgbClr val="FFFFFF"/>
                </a:solidFill>
              </a:rPr>
              <a:t>también</a:t>
            </a:r>
            <a:r>
              <a:rPr lang="es" sz="1700">
                <a:solidFill>
                  <a:srgbClr val="FFFFFF"/>
                </a:solidFill>
              </a:rPr>
              <a:t> podemos determinar el tamaño de los datos.</a:t>
            </a:r>
            <a:endParaRPr sz="1700">
              <a:solidFill>
                <a:srgbClr val="FFFFFF"/>
              </a:solidFill>
            </a:endParaRPr>
          </a:p>
          <a:p>
            <a:pPr indent="0" lvl="0" marL="0" rtl="0" algn="l">
              <a:spcBef>
                <a:spcPts val="1600"/>
              </a:spcBef>
              <a:spcAft>
                <a:spcPts val="1600"/>
              </a:spcAft>
              <a:buNone/>
            </a:pPr>
            <a:r>
              <a:t/>
            </a:r>
            <a:endParaRPr sz="1400"/>
          </a:p>
        </p:txBody>
      </p:sp>
      <p:pic>
        <p:nvPicPr>
          <p:cNvPr id="438" name="Google Shape;438;p48"/>
          <p:cNvPicPr preferRelativeResize="0"/>
          <p:nvPr/>
        </p:nvPicPr>
        <p:blipFill>
          <a:blip r:embed="rId3">
            <a:alphaModFix/>
          </a:blip>
          <a:stretch>
            <a:fillRect/>
          </a:stretch>
        </p:blipFill>
        <p:spPr>
          <a:xfrm>
            <a:off x="2711525" y="1882250"/>
            <a:ext cx="3602750" cy="3112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tipos de datos</a:t>
            </a:r>
            <a:endParaRPr b="1" sz="4000"/>
          </a:p>
        </p:txBody>
      </p:sp>
      <p:sp>
        <p:nvSpPr>
          <p:cNvPr id="444" name="Google Shape;444;p49"/>
          <p:cNvSpPr txBox="1"/>
          <p:nvPr>
            <p:ph idx="1" type="body"/>
          </p:nvPr>
        </p:nvSpPr>
        <p:spPr>
          <a:xfrm>
            <a:off x="563175" y="896675"/>
            <a:ext cx="8355000" cy="3223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just">
              <a:spcBef>
                <a:spcPts val="0"/>
              </a:spcBef>
              <a:spcAft>
                <a:spcPts val="0"/>
              </a:spcAft>
              <a:buNone/>
            </a:pPr>
            <a:r>
              <a:t/>
            </a:r>
            <a:endParaRPr sz="1900">
              <a:solidFill>
                <a:srgbClr val="FFFFFF"/>
              </a:solidFill>
            </a:endParaRPr>
          </a:p>
          <a:p>
            <a:pPr indent="-336550" lvl="0" marL="457200" rtl="0" algn="l">
              <a:spcBef>
                <a:spcPts val="1600"/>
              </a:spcBef>
              <a:spcAft>
                <a:spcPts val="0"/>
              </a:spcAft>
              <a:buSzPts val="1700"/>
              <a:buChar char="●"/>
            </a:pPr>
            <a:r>
              <a:rPr lang="es" sz="1700"/>
              <a:t> np.int8: (1 byte) - Para enteros entre -128 y 127.</a:t>
            </a:r>
            <a:endParaRPr sz="1700"/>
          </a:p>
          <a:p>
            <a:pPr indent="-336550" lvl="0" marL="457200" rtl="0" algn="l">
              <a:spcBef>
                <a:spcPts val="0"/>
              </a:spcBef>
              <a:spcAft>
                <a:spcPts val="0"/>
              </a:spcAft>
              <a:buSzPts val="1700"/>
              <a:buChar char="●"/>
            </a:pPr>
            <a:r>
              <a:rPr lang="es" sz="1700"/>
              <a:t> np.int16: (2 bytes) - Para enteros entre -32768 y 32767.</a:t>
            </a:r>
            <a:endParaRPr sz="1700"/>
          </a:p>
          <a:p>
            <a:pPr indent="-336550" lvl="0" marL="457200" rtl="0" algn="l">
              <a:spcBef>
                <a:spcPts val="0"/>
              </a:spcBef>
              <a:spcAft>
                <a:spcPts val="0"/>
              </a:spcAft>
              <a:buSzPts val="1700"/>
              <a:buChar char="●"/>
            </a:pPr>
            <a:r>
              <a:rPr lang="es" sz="1700"/>
              <a:t> np.int32: (4 bytes) - Para enteros entre -2147483648 y 2147483647.</a:t>
            </a:r>
            <a:endParaRPr sz="1700"/>
          </a:p>
          <a:p>
            <a:pPr indent="-336550" lvl="0" marL="457200" rtl="0" algn="l">
              <a:spcBef>
                <a:spcPts val="0"/>
              </a:spcBef>
              <a:spcAft>
                <a:spcPts val="0"/>
              </a:spcAft>
              <a:buSzPts val="1700"/>
              <a:buChar char="●"/>
            </a:pPr>
            <a:r>
              <a:rPr lang="es" sz="1700"/>
              <a:t> np.int64: (8 bytes) - Para números enteros entre -9223372036854775808 y 9223372036854775807.</a:t>
            </a:r>
            <a:endParaRPr sz="1700"/>
          </a:p>
        </p:txBody>
      </p:sp>
      <p:pic>
        <p:nvPicPr>
          <p:cNvPr id="445" name="Google Shape;445;p49"/>
          <p:cNvPicPr preferRelativeResize="0"/>
          <p:nvPr/>
        </p:nvPicPr>
        <p:blipFill>
          <a:blip r:embed="rId3">
            <a:alphaModFix/>
          </a:blip>
          <a:stretch>
            <a:fillRect/>
          </a:stretch>
        </p:blipFill>
        <p:spPr>
          <a:xfrm>
            <a:off x="1861490" y="3369375"/>
            <a:ext cx="5758375" cy="14482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rendimiento</a:t>
            </a:r>
            <a:endParaRPr b="1" sz="4000"/>
          </a:p>
        </p:txBody>
      </p:sp>
      <p:sp>
        <p:nvSpPr>
          <p:cNvPr id="451" name="Google Shape;451;p50"/>
          <p:cNvSpPr txBox="1"/>
          <p:nvPr>
            <p:ph idx="1" type="body"/>
          </p:nvPr>
        </p:nvSpPr>
        <p:spPr>
          <a:xfrm>
            <a:off x="563175" y="896675"/>
            <a:ext cx="8355000" cy="32235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05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1600"/>
              </a:spcAft>
              <a:buNone/>
            </a:pPr>
            <a:r>
              <a:rPr lang="es" sz="1900">
                <a:solidFill>
                  <a:srgbClr val="FFFFFF"/>
                </a:solidFill>
              </a:rPr>
              <a:t>Podemos comparar el tiempo que tarda en sumarse los elementos de una lista de 10 millones de enteros, con lo que tarda en hacerse lo mismo con un array de NumPy.</a:t>
            </a:r>
            <a:endParaRPr sz="1700"/>
          </a:p>
        </p:txBody>
      </p:sp>
      <p:pic>
        <p:nvPicPr>
          <p:cNvPr id="452" name="Google Shape;452;p50"/>
          <p:cNvPicPr preferRelativeResize="0"/>
          <p:nvPr/>
        </p:nvPicPr>
        <p:blipFill>
          <a:blip r:embed="rId3">
            <a:alphaModFix/>
          </a:blip>
          <a:stretch>
            <a:fillRect/>
          </a:stretch>
        </p:blipFill>
        <p:spPr>
          <a:xfrm>
            <a:off x="2166423" y="1871875"/>
            <a:ext cx="5770101" cy="2936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formas y dimensiones</a:t>
            </a:r>
            <a:endParaRPr b="1" sz="4000"/>
          </a:p>
        </p:txBody>
      </p:sp>
      <p:pic>
        <p:nvPicPr>
          <p:cNvPr id="458" name="Google Shape;458;p51"/>
          <p:cNvPicPr preferRelativeResize="0"/>
          <p:nvPr/>
        </p:nvPicPr>
        <p:blipFill>
          <a:blip r:embed="rId3">
            <a:alphaModFix/>
          </a:blip>
          <a:stretch>
            <a:fillRect/>
          </a:stretch>
        </p:blipFill>
        <p:spPr>
          <a:xfrm>
            <a:off x="1144750" y="2089200"/>
            <a:ext cx="2686050" cy="2390775"/>
          </a:xfrm>
          <a:prstGeom prst="rect">
            <a:avLst/>
          </a:prstGeom>
          <a:noFill/>
          <a:ln>
            <a:noFill/>
          </a:ln>
        </p:spPr>
      </p:pic>
      <p:pic>
        <p:nvPicPr>
          <p:cNvPr id="459" name="Google Shape;459;p51"/>
          <p:cNvPicPr preferRelativeResize="0"/>
          <p:nvPr/>
        </p:nvPicPr>
        <p:blipFill>
          <a:blip r:embed="rId4">
            <a:alphaModFix/>
          </a:blip>
          <a:stretch>
            <a:fillRect/>
          </a:stretch>
        </p:blipFill>
        <p:spPr>
          <a:xfrm>
            <a:off x="5354725" y="2098725"/>
            <a:ext cx="1514475" cy="2371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2"/>
          <p:cNvSpPr txBox="1"/>
          <p:nvPr>
            <p:ph type="title"/>
          </p:nvPr>
        </p:nvSpPr>
        <p:spPr>
          <a:xfrm>
            <a:off x="1297500" y="295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formas y dimensiones</a:t>
            </a:r>
            <a:endParaRPr b="1" sz="4000"/>
          </a:p>
        </p:txBody>
      </p:sp>
      <p:pic>
        <p:nvPicPr>
          <p:cNvPr id="465" name="Google Shape;465;p52"/>
          <p:cNvPicPr preferRelativeResize="0"/>
          <p:nvPr/>
        </p:nvPicPr>
        <p:blipFill>
          <a:blip r:embed="rId3">
            <a:alphaModFix/>
          </a:blip>
          <a:stretch>
            <a:fillRect/>
          </a:stretch>
        </p:blipFill>
        <p:spPr>
          <a:xfrm>
            <a:off x="1801675" y="1612650"/>
            <a:ext cx="1814465" cy="3530850"/>
          </a:xfrm>
          <a:prstGeom prst="rect">
            <a:avLst/>
          </a:prstGeom>
          <a:noFill/>
          <a:ln>
            <a:noFill/>
          </a:ln>
        </p:spPr>
      </p:pic>
      <p:pic>
        <p:nvPicPr>
          <p:cNvPr id="466" name="Google Shape;466;p52"/>
          <p:cNvPicPr preferRelativeResize="0"/>
          <p:nvPr/>
        </p:nvPicPr>
        <p:blipFill>
          <a:blip r:embed="rId4">
            <a:alphaModFix/>
          </a:blip>
          <a:stretch>
            <a:fillRect/>
          </a:stretch>
        </p:blipFill>
        <p:spPr>
          <a:xfrm>
            <a:off x="5403840" y="1682625"/>
            <a:ext cx="1343025" cy="339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3"/>
          <p:cNvSpPr txBox="1"/>
          <p:nvPr>
            <p:ph type="title"/>
          </p:nvPr>
        </p:nvSpPr>
        <p:spPr>
          <a:xfrm>
            <a:off x="1297500" y="2959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formas y dimensiones</a:t>
            </a:r>
            <a:endParaRPr b="1" sz="4000"/>
          </a:p>
        </p:txBody>
      </p:sp>
      <p:pic>
        <p:nvPicPr>
          <p:cNvPr id="472" name="Google Shape;472;p53"/>
          <p:cNvPicPr preferRelativeResize="0"/>
          <p:nvPr/>
        </p:nvPicPr>
        <p:blipFill>
          <a:blip r:embed="rId3">
            <a:alphaModFix/>
          </a:blip>
          <a:stretch>
            <a:fillRect/>
          </a:stretch>
        </p:blipFill>
        <p:spPr>
          <a:xfrm>
            <a:off x="641600" y="2058050"/>
            <a:ext cx="2038350" cy="2057400"/>
          </a:xfrm>
          <a:prstGeom prst="rect">
            <a:avLst/>
          </a:prstGeom>
          <a:noFill/>
          <a:ln>
            <a:noFill/>
          </a:ln>
        </p:spPr>
      </p:pic>
      <p:pic>
        <p:nvPicPr>
          <p:cNvPr id="473" name="Google Shape;473;p53"/>
          <p:cNvPicPr preferRelativeResize="0"/>
          <p:nvPr/>
        </p:nvPicPr>
        <p:blipFill>
          <a:blip r:embed="rId4">
            <a:alphaModFix/>
          </a:blip>
          <a:stretch>
            <a:fillRect/>
          </a:stretch>
        </p:blipFill>
        <p:spPr>
          <a:xfrm>
            <a:off x="3824725" y="1991388"/>
            <a:ext cx="1133475" cy="2124075"/>
          </a:xfrm>
          <a:prstGeom prst="rect">
            <a:avLst/>
          </a:prstGeom>
          <a:noFill/>
          <a:ln>
            <a:noFill/>
          </a:ln>
        </p:spPr>
      </p:pic>
      <p:pic>
        <p:nvPicPr>
          <p:cNvPr id="474" name="Google Shape;474;p53"/>
          <p:cNvPicPr preferRelativeResize="0"/>
          <p:nvPr/>
        </p:nvPicPr>
        <p:blipFill>
          <a:blip r:embed="rId5">
            <a:alphaModFix/>
          </a:blip>
          <a:stretch>
            <a:fillRect/>
          </a:stretch>
        </p:blipFill>
        <p:spPr>
          <a:xfrm>
            <a:off x="6102975" y="2024713"/>
            <a:ext cx="1200150" cy="2057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selección</a:t>
            </a:r>
            <a:endParaRPr b="1" sz="4000"/>
          </a:p>
        </p:txBody>
      </p:sp>
      <p:pic>
        <p:nvPicPr>
          <p:cNvPr id="480" name="Google Shape;480;p54"/>
          <p:cNvPicPr preferRelativeResize="0"/>
          <p:nvPr/>
        </p:nvPicPr>
        <p:blipFill>
          <a:blip r:embed="rId3">
            <a:alphaModFix/>
          </a:blip>
          <a:stretch>
            <a:fillRect/>
          </a:stretch>
        </p:blipFill>
        <p:spPr>
          <a:xfrm>
            <a:off x="180350" y="2187050"/>
            <a:ext cx="2476500" cy="1752600"/>
          </a:xfrm>
          <a:prstGeom prst="rect">
            <a:avLst/>
          </a:prstGeom>
          <a:noFill/>
          <a:ln>
            <a:noFill/>
          </a:ln>
        </p:spPr>
      </p:pic>
      <p:pic>
        <p:nvPicPr>
          <p:cNvPr id="481" name="Google Shape;481;p54"/>
          <p:cNvPicPr preferRelativeResize="0"/>
          <p:nvPr/>
        </p:nvPicPr>
        <p:blipFill>
          <a:blip r:embed="rId4">
            <a:alphaModFix/>
          </a:blip>
          <a:stretch>
            <a:fillRect/>
          </a:stretch>
        </p:blipFill>
        <p:spPr>
          <a:xfrm>
            <a:off x="3074825" y="1297925"/>
            <a:ext cx="2586888" cy="3530851"/>
          </a:xfrm>
          <a:prstGeom prst="rect">
            <a:avLst/>
          </a:prstGeom>
          <a:noFill/>
          <a:ln>
            <a:noFill/>
          </a:ln>
        </p:spPr>
      </p:pic>
      <p:pic>
        <p:nvPicPr>
          <p:cNvPr id="482" name="Google Shape;482;p54"/>
          <p:cNvPicPr preferRelativeResize="0"/>
          <p:nvPr/>
        </p:nvPicPr>
        <p:blipFill>
          <a:blip r:embed="rId5">
            <a:alphaModFix/>
          </a:blip>
          <a:stretch>
            <a:fillRect/>
          </a:stretch>
        </p:blipFill>
        <p:spPr>
          <a:xfrm>
            <a:off x="6454888" y="1297925"/>
            <a:ext cx="1881519" cy="3530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selección</a:t>
            </a:r>
            <a:endParaRPr b="1" sz="4000"/>
          </a:p>
        </p:txBody>
      </p:sp>
      <p:pic>
        <p:nvPicPr>
          <p:cNvPr id="488" name="Google Shape;488;p55"/>
          <p:cNvPicPr preferRelativeResize="0"/>
          <p:nvPr/>
        </p:nvPicPr>
        <p:blipFill>
          <a:blip r:embed="rId3">
            <a:alphaModFix/>
          </a:blip>
          <a:stretch>
            <a:fillRect/>
          </a:stretch>
        </p:blipFill>
        <p:spPr>
          <a:xfrm>
            <a:off x="180350" y="2187050"/>
            <a:ext cx="2476500" cy="1752600"/>
          </a:xfrm>
          <a:prstGeom prst="rect">
            <a:avLst/>
          </a:prstGeom>
          <a:noFill/>
          <a:ln>
            <a:noFill/>
          </a:ln>
        </p:spPr>
      </p:pic>
      <p:pic>
        <p:nvPicPr>
          <p:cNvPr id="489" name="Google Shape;489;p55"/>
          <p:cNvPicPr preferRelativeResize="0"/>
          <p:nvPr/>
        </p:nvPicPr>
        <p:blipFill>
          <a:blip r:embed="rId4">
            <a:alphaModFix/>
          </a:blip>
          <a:stretch>
            <a:fillRect/>
          </a:stretch>
        </p:blipFill>
        <p:spPr>
          <a:xfrm>
            <a:off x="4360675" y="1297925"/>
            <a:ext cx="2838088" cy="353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0"/>
          <p:cNvSpPr txBox="1"/>
          <p:nvPr/>
        </p:nvSpPr>
        <p:spPr>
          <a:xfrm>
            <a:off x="587025" y="992350"/>
            <a:ext cx="7813200" cy="14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700">
                <a:solidFill>
                  <a:schemeClr val="lt1"/>
                </a:solidFill>
                <a:latin typeface="Lato"/>
                <a:ea typeface="Lato"/>
                <a:cs typeface="Lato"/>
                <a:sym typeface="Lato"/>
              </a:rPr>
              <a:t>Los string, las listas, tuplas y diccionarios son estructuras en las cuales los datos ocupan lugares específicos (son iterables).</a:t>
            </a:r>
            <a:endParaRPr sz="1700">
              <a:solidFill>
                <a:schemeClr val="lt1"/>
              </a:solidFill>
              <a:latin typeface="Lato"/>
              <a:ea typeface="Lato"/>
              <a:cs typeface="Lato"/>
              <a:sym typeface="Lato"/>
            </a:endParaRPr>
          </a:p>
        </p:txBody>
      </p:sp>
      <p:pic>
        <p:nvPicPr>
          <p:cNvPr id="249" name="Google Shape;249;p20"/>
          <p:cNvPicPr preferRelativeResize="0"/>
          <p:nvPr/>
        </p:nvPicPr>
        <p:blipFill>
          <a:blip r:embed="rId3">
            <a:alphaModFix/>
          </a:blip>
          <a:stretch>
            <a:fillRect/>
          </a:stretch>
        </p:blipFill>
        <p:spPr>
          <a:xfrm>
            <a:off x="1298500" y="2095250"/>
            <a:ext cx="1581150" cy="2143125"/>
          </a:xfrm>
          <a:prstGeom prst="rect">
            <a:avLst/>
          </a:prstGeom>
          <a:noFill/>
          <a:ln>
            <a:noFill/>
          </a:ln>
        </p:spPr>
      </p:pic>
      <p:pic>
        <p:nvPicPr>
          <p:cNvPr id="250" name="Google Shape;250;p20"/>
          <p:cNvPicPr preferRelativeResize="0"/>
          <p:nvPr/>
        </p:nvPicPr>
        <p:blipFill>
          <a:blip r:embed="rId4">
            <a:alphaModFix/>
          </a:blip>
          <a:stretch>
            <a:fillRect/>
          </a:stretch>
        </p:blipFill>
        <p:spPr>
          <a:xfrm>
            <a:off x="4709275" y="2095250"/>
            <a:ext cx="1810403" cy="2143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estadística</a:t>
            </a:r>
            <a:endParaRPr b="1" sz="4000"/>
          </a:p>
        </p:txBody>
      </p:sp>
      <p:pic>
        <p:nvPicPr>
          <p:cNvPr id="495" name="Google Shape;495;p56"/>
          <p:cNvPicPr preferRelativeResize="0"/>
          <p:nvPr/>
        </p:nvPicPr>
        <p:blipFill>
          <a:blip r:embed="rId3">
            <a:alphaModFix/>
          </a:blip>
          <a:stretch>
            <a:fillRect/>
          </a:stretch>
        </p:blipFill>
        <p:spPr>
          <a:xfrm>
            <a:off x="166375" y="2843950"/>
            <a:ext cx="2514600" cy="714375"/>
          </a:xfrm>
          <a:prstGeom prst="rect">
            <a:avLst/>
          </a:prstGeom>
          <a:noFill/>
          <a:ln>
            <a:noFill/>
          </a:ln>
        </p:spPr>
      </p:pic>
      <p:pic>
        <p:nvPicPr>
          <p:cNvPr id="496" name="Google Shape;496;p56"/>
          <p:cNvPicPr preferRelativeResize="0"/>
          <p:nvPr/>
        </p:nvPicPr>
        <p:blipFill>
          <a:blip r:embed="rId4">
            <a:alphaModFix/>
          </a:blip>
          <a:stretch>
            <a:fillRect/>
          </a:stretch>
        </p:blipFill>
        <p:spPr>
          <a:xfrm>
            <a:off x="4454700" y="1096850"/>
            <a:ext cx="1998311" cy="35308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estadística</a:t>
            </a:r>
            <a:endParaRPr b="1" sz="4000"/>
          </a:p>
        </p:txBody>
      </p:sp>
      <p:pic>
        <p:nvPicPr>
          <p:cNvPr id="502" name="Google Shape;502;p57"/>
          <p:cNvPicPr preferRelativeResize="0"/>
          <p:nvPr/>
        </p:nvPicPr>
        <p:blipFill>
          <a:blip r:embed="rId3">
            <a:alphaModFix/>
          </a:blip>
          <a:stretch>
            <a:fillRect/>
          </a:stretch>
        </p:blipFill>
        <p:spPr>
          <a:xfrm>
            <a:off x="376025" y="2368750"/>
            <a:ext cx="2181225" cy="1314450"/>
          </a:xfrm>
          <a:prstGeom prst="rect">
            <a:avLst/>
          </a:prstGeom>
          <a:noFill/>
          <a:ln>
            <a:noFill/>
          </a:ln>
        </p:spPr>
      </p:pic>
      <p:pic>
        <p:nvPicPr>
          <p:cNvPr id="503" name="Google Shape;503;p57"/>
          <p:cNvPicPr preferRelativeResize="0"/>
          <p:nvPr/>
        </p:nvPicPr>
        <p:blipFill>
          <a:blip r:embed="rId4">
            <a:alphaModFix/>
          </a:blip>
          <a:stretch>
            <a:fillRect/>
          </a:stretch>
        </p:blipFill>
        <p:spPr>
          <a:xfrm>
            <a:off x="2733675" y="1488825"/>
            <a:ext cx="1838325" cy="3314700"/>
          </a:xfrm>
          <a:prstGeom prst="rect">
            <a:avLst/>
          </a:prstGeom>
          <a:noFill/>
          <a:ln>
            <a:noFill/>
          </a:ln>
        </p:spPr>
      </p:pic>
      <p:pic>
        <p:nvPicPr>
          <p:cNvPr id="504" name="Google Shape;504;p57"/>
          <p:cNvPicPr preferRelativeResize="0"/>
          <p:nvPr/>
        </p:nvPicPr>
        <p:blipFill>
          <a:blip r:embed="rId5">
            <a:alphaModFix/>
          </a:blip>
          <a:stretch>
            <a:fillRect/>
          </a:stretch>
        </p:blipFill>
        <p:spPr>
          <a:xfrm>
            <a:off x="4644450" y="1460250"/>
            <a:ext cx="1771650" cy="3371850"/>
          </a:xfrm>
          <a:prstGeom prst="rect">
            <a:avLst/>
          </a:prstGeom>
          <a:noFill/>
          <a:ln>
            <a:noFill/>
          </a:ln>
        </p:spPr>
      </p:pic>
      <p:pic>
        <p:nvPicPr>
          <p:cNvPr id="505" name="Google Shape;505;p57"/>
          <p:cNvPicPr preferRelativeResize="0"/>
          <p:nvPr/>
        </p:nvPicPr>
        <p:blipFill>
          <a:blip r:embed="rId6">
            <a:alphaModFix/>
          </a:blip>
          <a:stretch>
            <a:fillRect/>
          </a:stretch>
        </p:blipFill>
        <p:spPr>
          <a:xfrm>
            <a:off x="6568500" y="1847613"/>
            <a:ext cx="2423100" cy="23567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8"/>
          <p:cNvSpPr txBox="1"/>
          <p:nvPr>
            <p:ph type="title"/>
          </p:nvPr>
        </p:nvSpPr>
        <p:spPr>
          <a:xfrm>
            <a:off x="1297500" y="72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operaciones vectorizadas</a:t>
            </a:r>
            <a:endParaRPr b="1" sz="4000"/>
          </a:p>
        </p:txBody>
      </p:sp>
      <p:pic>
        <p:nvPicPr>
          <p:cNvPr id="511" name="Google Shape;511;p58"/>
          <p:cNvPicPr preferRelativeResize="0"/>
          <p:nvPr/>
        </p:nvPicPr>
        <p:blipFill>
          <a:blip r:embed="rId3">
            <a:alphaModFix/>
          </a:blip>
          <a:stretch>
            <a:fillRect/>
          </a:stretch>
        </p:blipFill>
        <p:spPr>
          <a:xfrm>
            <a:off x="2290875" y="1669900"/>
            <a:ext cx="2028825" cy="3105150"/>
          </a:xfrm>
          <a:prstGeom prst="rect">
            <a:avLst/>
          </a:prstGeom>
          <a:noFill/>
          <a:ln>
            <a:noFill/>
          </a:ln>
        </p:spPr>
      </p:pic>
      <p:pic>
        <p:nvPicPr>
          <p:cNvPr id="512" name="Google Shape;512;p58"/>
          <p:cNvPicPr preferRelativeResize="0"/>
          <p:nvPr/>
        </p:nvPicPr>
        <p:blipFill>
          <a:blip r:embed="rId4">
            <a:alphaModFix/>
          </a:blip>
          <a:stretch>
            <a:fillRect/>
          </a:stretch>
        </p:blipFill>
        <p:spPr>
          <a:xfrm>
            <a:off x="5604250" y="1096850"/>
            <a:ext cx="2138175" cy="3852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9"/>
          <p:cNvSpPr txBox="1"/>
          <p:nvPr>
            <p:ph type="title"/>
          </p:nvPr>
        </p:nvSpPr>
        <p:spPr>
          <a:xfrm>
            <a:off x="1297500" y="72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operaciones vectorizadas</a:t>
            </a:r>
            <a:endParaRPr b="1" sz="4000"/>
          </a:p>
        </p:txBody>
      </p:sp>
      <p:pic>
        <p:nvPicPr>
          <p:cNvPr id="518" name="Google Shape;518;p59"/>
          <p:cNvPicPr preferRelativeResize="0"/>
          <p:nvPr/>
        </p:nvPicPr>
        <p:blipFill>
          <a:blip r:embed="rId3">
            <a:alphaModFix/>
          </a:blip>
          <a:stretch>
            <a:fillRect/>
          </a:stretch>
        </p:blipFill>
        <p:spPr>
          <a:xfrm>
            <a:off x="935100" y="1963425"/>
            <a:ext cx="2038350" cy="914400"/>
          </a:xfrm>
          <a:prstGeom prst="rect">
            <a:avLst/>
          </a:prstGeom>
          <a:noFill/>
          <a:ln>
            <a:noFill/>
          </a:ln>
        </p:spPr>
      </p:pic>
      <p:pic>
        <p:nvPicPr>
          <p:cNvPr id="519" name="Google Shape;519;p59"/>
          <p:cNvPicPr preferRelativeResize="0"/>
          <p:nvPr/>
        </p:nvPicPr>
        <p:blipFill>
          <a:blip r:embed="rId4">
            <a:alphaModFix/>
          </a:blip>
          <a:stretch>
            <a:fillRect/>
          </a:stretch>
        </p:blipFill>
        <p:spPr>
          <a:xfrm>
            <a:off x="1011300" y="3305200"/>
            <a:ext cx="1885950" cy="933450"/>
          </a:xfrm>
          <a:prstGeom prst="rect">
            <a:avLst/>
          </a:prstGeom>
          <a:noFill/>
          <a:ln>
            <a:noFill/>
          </a:ln>
        </p:spPr>
      </p:pic>
      <p:pic>
        <p:nvPicPr>
          <p:cNvPr id="520" name="Google Shape;520;p59"/>
          <p:cNvPicPr preferRelativeResize="0"/>
          <p:nvPr/>
        </p:nvPicPr>
        <p:blipFill>
          <a:blip r:embed="rId5">
            <a:alphaModFix/>
          </a:blip>
          <a:stretch>
            <a:fillRect/>
          </a:stretch>
        </p:blipFill>
        <p:spPr>
          <a:xfrm>
            <a:off x="4956825" y="1879550"/>
            <a:ext cx="2524125" cy="2114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0"/>
          <p:cNvSpPr txBox="1"/>
          <p:nvPr>
            <p:ph type="title"/>
          </p:nvPr>
        </p:nvSpPr>
        <p:spPr>
          <a:xfrm>
            <a:off x="1297500" y="72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funciones booleanas</a:t>
            </a:r>
            <a:endParaRPr b="1" sz="4000"/>
          </a:p>
        </p:txBody>
      </p:sp>
      <p:pic>
        <p:nvPicPr>
          <p:cNvPr id="526" name="Google Shape;526;p60"/>
          <p:cNvPicPr preferRelativeResize="0"/>
          <p:nvPr/>
        </p:nvPicPr>
        <p:blipFill>
          <a:blip r:embed="rId3">
            <a:alphaModFix/>
          </a:blip>
          <a:stretch>
            <a:fillRect/>
          </a:stretch>
        </p:blipFill>
        <p:spPr>
          <a:xfrm>
            <a:off x="390025" y="2242950"/>
            <a:ext cx="1657350" cy="1828800"/>
          </a:xfrm>
          <a:prstGeom prst="rect">
            <a:avLst/>
          </a:prstGeom>
          <a:noFill/>
          <a:ln>
            <a:noFill/>
          </a:ln>
        </p:spPr>
      </p:pic>
      <p:pic>
        <p:nvPicPr>
          <p:cNvPr id="527" name="Google Shape;527;p60"/>
          <p:cNvPicPr preferRelativeResize="0"/>
          <p:nvPr/>
        </p:nvPicPr>
        <p:blipFill>
          <a:blip r:embed="rId4">
            <a:alphaModFix/>
          </a:blip>
          <a:stretch>
            <a:fillRect/>
          </a:stretch>
        </p:blipFill>
        <p:spPr>
          <a:xfrm>
            <a:off x="3737225" y="1460250"/>
            <a:ext cx="3562350" cy="3095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type="title"/>
          </p:nvPr>
        </p:nvSpPr>
        <p:spPr>
          <a:xfrm>
            <a:off x="1297500" y="72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funciones booleanas</a:t>
            </a:r>
            <a:endParaRPr b="1" sz="4000"/>
          </a:p>
        </p:txBody>
      </p:sp>
      <p:pic>
        <p:nvPicPr>
          <p:cNvPr id="533" name="Google Shape;533;p61"/>
          <p:cNvPicPr preferRelativeResize="0"/>
          <p:nvPr/>
        </p:nvPicPr>
        <p:blipFill>
          <a:blip r:embed="rId3">
            <a:alphaModFix/>
          </a:blip>
          <a:stretch>
            <a:fillRect/>
          </a:stretch>
        </p:blipFill>
        <p:spPr>
          <a:xfrm>
            <a:off x="1005000" y="1460250"/>
            <a:ext cx="1828800" cy="3324225"/>
          </a:xfrm>
          <a:prstGeom prst="rect">
            <a:avLst/>
          </a:prstGeom>
          <a:noFill/>
          <a:ln>
            <a:noFill/>
          </a:ln>
        </p:spPr>
      </p:pic>
      <p:pic>
        <p:nvPicPr>
          <p:cNvPr id="534" name="Google Shape;534;p61"/>
          <p:cNvPicPr preferRelativeResize="0"/>
          <p:nvPr/>
        </p:nvPicPr>
        <p:blipFill>
          <a:blip r:embed="rId4">
            <a:alphaModFix/>
          </a:blip>
          <a:stretch>
            <a:fillRect/>
          </a:stretch>
        </p:blipFill>
        <p:spPr>
          <a:xfrm>
            <a:off x="4327975" y="1963400"/>
            <a:ext cx="2381250" cy="21526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2"/>
          <p:cNvSpPr txBox="1"/>
          <p:nvPr>
            <p:ph type="title"/>
          </p:nvPr>
        </p:nvSpPr>
        <p:spPr>
          <a:xfrm>
            <a:off x="1297500" y="72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funciones booleanas</a:t>
            </a:r>
            <a:endParaRPr b="1" sz="4000"/>
          </a:p>
        </p:txBody>
      </p:sp>
      <p:pic>
        <p:nvPicPr>
          <p:cNvPr id="540" name="Google Shape;540;p62"/>
          <p:cNvPicPr preferRelativeResize="0"/>
          <p:nvPr/>
        </p:nvPicPr>
        <p:blipFill>
          <a:blip r:embed="rId3">
            <a:alphaModFix/>
          </a:blip>
          <a:stretch>
            <a:fillRect/>
          </a:stretch>
        </p:blipFill>
        <p:spPr>
          <a:xfrm>
            <a:off x="403975" y="1291175"/>
            <a:ext cx="3666777" cy="3852325"/>
          </a:xfrm>
          <a:prstGeom prst="rect">
            <a:avLst/>
          </a:prstGeom>
          <a:noFill/>
          <a:ln>
            <a:noFill/>
          </a:ln>
        </p:spPr>
      </p:pic>
      <p:pic>
        <p:nvPicPr>
          <p:cNvPr id="541" name="Google Shape;541;p62"/>
          <p:cNvPicPr preferRelativeResize="0"/>
          <p:nvPr/>
        </p:nvPicPr>
        <p:blipFill>
          <a:blip r:embed="rId4">
            <a:alphaModFix/>
          </a:blip>
          <a:stretch>
            <a:fillRect/>
          </a:stretch>
        </p:blipFill>
        <p:spPr>
          <a:xfrm>
            <a:off x="4880077" y="1614000"/>
            <a:ext cx="2724150" cy="2667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3"/>
          <p:cNvSpPr txBox="1"/>
          <p:nvPr>
            <p:ph type="title"/>
          </p:nvPr>
        </p:nvSpPr>
        <p:spPr>
          <a:xfrm>
            <a:off x="1297500" y="72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álgebra lineal</a:t>
            </a:r>
            <a:endParaRPr b="1" sz="4000"/>
          </a:p>
        </p:txBody>
      </p:sp>
      <p:pic>
        <p:nvPicPr>
          <p:cNvPr id="547" name="Google Shape;547;p63"/>
          <p:cNvPicPr preferRelativeResize="0"/>
          <p:nvPr/>
        </p:nvPicPr>
        <p:blipFill>
          <a:blip r:embed="rId3">
            <a:alphaModFix/>
          </a:blip>
          <a:stretch>
            <a:fillRect/>
          </a:stretch>
        </p:blipFill>
        <p:spPr>
          <a:xfrm>
            <a:off x="515800" y="1627975"/>
            <a:ext cx="1762125" cy="2895600"/>
          </a:xfrm>
          <a:prstGeom prst="rect">
            <a:avLst/>
          </a:prstGeom>
          <a:noFill/>
          <a:ln>
            <a:noFill/>
          </a:ln>
        </p:spPr>
      </p:pic>
      <p:pic>
        <p:nvPicPr>
          <p:cNvPr id="548" name="Google Shape;548;p63"/>
          <p:cNvPicPr preferRelativeResize="0"/>
          <p:nvPr/>
        </p:nvPicPr>
        <p:blipFill>
          <a:blip r:embed="rId4">
            <a:alphaModFix/>
          </a:blip>
          <a:stretch>
            <a:fillRect/>
          </a:stretch>
        </p:blipFill>
        <p:spPr>
          <a:xfrm>
            <a:off x="2857500" y="1572050"/>
            <a:ext cx="1714500" cy="2857500"/>
          </a:xfrm>
          <a:prstGeom prst="rect">
            <a:avLst/>
          </a:prstGeom>
          <a:noFill/>
          <a:ln>
            <a:noFill/>
          </a:ln>
        </p:spPr>
      </p:pic>
      <p:pic>
        <p:nvPicPr>
          <p:cNvPr id="549" name="Google Shape;549;p63"/>
          <p:cNvPicPr preferRelativeResize="0"/>
          <p:nvPr/>
        </p:nvPicPr>
        <p:blipFill>
          <a:blip r:embed="rId5">
            <a:alphaModFix/>
          </a:blip>
          <a:stretch>
            <a:fillRect/>
          </a:stretch>
        </p:blipFill>
        <p:spPr>
          <a:xfrm>
            <a:off x="5451200" y="1753025"/>
            <a:ext cx="2686050" cy="24955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4"/>
          <p:cNvSpPr txBox="1"/>
          <p:nvPr>
            <p:ph type="title"/>
          </p:nvPr>
        </p:nvSpPr>
        <p:spPr>
          <a:xfrm>
            <a:off x="1297500" y="722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álgebra lineal</a:t>
            </a:r>
            <a:endParaRPr b="1" sz="4000"/>
          </a:p>
        </p:txBody>
      </p:sp>
      <p:pic>
        <p:nvPicPr>
          <p:cNvPr id="555" name="Google Shape;555;p64"/>
          <p:cNvPicPr preferRelativeResize="0"/>
          <p:nvPr/>
        </p:nvPicPr>
        <p:blipFill>
          <a:blip r:embed="rId3">
            <a:alphaModFix/>
          </a:blip>
          <a:stretch>
            <a:fillRect/>
          </a:stretch>
        </p:blipFill>
        <p:spPr>
          <a:xfrm>
            <a:off x="1396350" y="1711825"/>
            <a:ext cx="2457450" cy="2333625"/>
          </a:xfrm>
          <a:prstGeom prst="rect">
            <a:avLst/>
          </a:prstGeom>
          <a:noFill/>
          <a:ln>
            <a:noFill/>
          </a:ln>
        </p:spPr>
      </p:pic>
      <p:pic>
        <p:nvPicPr>
          <p:cNvPr id="556" name="Google Shape;556;p64"/>
          <p:cNvPicPr preferRelativeResize="0"/>
          <p:nvPr/>
        </p:nvPicPr>
        <p:blipFill>
          <a:blip r:embed="rId4">
            <a:alphaModFix/>
          </a:blip>
          <a:stretch>
            <a:fillRect/>
          </a:stretch>
        </p:blipFill>
        <p:spPr>
          <a:xfrm>
            <a:off x="4677075" y="1645150"/>
            <a:ext cx="2543175" cy="2400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5"/>
          <p:cNvSpPr txBox="1"/>
          <p:nvPr>
            <p:ph type="title"/>
          </p:nvPr>
        </p:nvSpPr>
        <p:spPr>
          <a:xfrm>
            <a:off x="1297500" y="72275"/>
            <a:ext cx="7773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números aleatorios</a:t>
            </a:r>
            <a:endParaRPr b="1" sz="4000"/>
          </a:p>
        </p:txBody>
      </p:sp>
      <p:pic>
        <p:nvPicPr>
          <p:cNvPr id="562" name="Google Shape;562;p65"/>
          <p:cNvPicPr preferRelativeResize="0"/>
          <p:nvPr/>
        </p:nvPicPr>
        <p:blipFill>
          <a:blip r:embed="rId3">
            <a:alphaModFix/>
          </a:blip>
          <a:stretch>
            <a:fillRect/>
          </a:stretch>
        </p:blipFill>
        <p:spPr>
          <a:xfrm>
            <a:off x="2682225" y="986375"/>
            <a:ext cx="3953701" cy="3852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Funciones</a:t>
            </a:r>
            <a:endParaRPr b="1" sz="4000"/>
          </a:p>
        </p:txBody>
      </p:sp>
      <p:sp>
        <p:nvSpPr>
          <p:cNvPr id="256" name="Google Shape;256;p21"/>
          <p:cNvSpPr txBox="1"/>
          <p:nvPr>
            <p:ph idx="1" type="body"/>
          </p:nvPr>
        </p:nvSpPr>
        <p:spPr>
          <a:xfrm>
            <a:off x="535225" y="1567550"/>
            <a:ext cx="83550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En Python, se llama función a un conjunto de líneas de código o instrucciones, que puede reutilizarse varias veces dentro de un script mayor. Su utilidad radica en que permite que los script sean más cortos y más eficientes.</a:t>
            </a:r>
            <a:endParaRPr sz="1700">
              <a:solidFill>
                <a:srgbClr val="FFFFFF"/>
              </a:solidFill>
            </a:endParaRPr>
          </a:p>
          <a:p>
            <a:pPr indent="0" lvl="0" marL="0" rtl="0" algn="just">
              <a:spcBef>
                <a:spcPts val="1600"/>
              </a:spcBef>
              <a:spcAft>
                <a:spcPts val="0"/>
              </a:spcAft>
              <a:buNone/>
            </a:pPr>
            <a:r>
              <a:rPr lang="es" sz="1700">
                <a:solidFill>
                  <a:srgbClr val="FFFFFF"/>
                </a:solidFill>
              </a:rPr>
              <a:t>Un usuario puede definir varias funciones específicas para un determinado proyecto, o usar funciones definidas en otros códigos.</a:t>
            </a:r>
            <a:endParaRPr sz="1700">
              <a:solidFill>
                <a:srgbClr val="FFFFFF"/>
              </a:solidFill>
            </a:endParaRPr>
          </a:p>
          <a:p>
            <a:pPr indent="0" lvl="0" marL="0" rtl="0" algn="just">
              <a:spcBef>
                <a:spcPts val="1600"/>
              </a:spcBef>
              <a:spcAft>
                <a:spcPts val="0"/>
              </a:spcAft>
              <a:buNone/>
            </a:pPr>
            <a:r>
              <a:rPr lang="es" sz="1700">
                <a:solidFill>
                  <a:srgbClr val="FFFFFF"/>
                </a:solidFill>
              </a:rPr>
              <a:t>La función puede tomar un número finito de parámetros de entrada, y se puede especificar el tipo de salida que la misma devolverá.</a:t>
            </a:r>
            <a:endParaRPr sz="1700">
              <a:solidFill>
                <a:srgbClr val="FFFFFF"/>
              </a:solidFill>
            </a:endParaRPr>
          </a:p>
          <a:p>
            <a:pPr indent="0" lvl="0" marL="0" rtl="0" algn="just">
              <a:spcBef>
                <a:spcPts val="1600"/>
              </a:spcBef>
              <a:spcAft>
                <a:spcPts val="0"/>
              </a:spcAft>
              <a:buNone/>
            </a:pPr>
            <a:r>
              <a:rPr lang="es" sz="1700">
                <a:solidFill>
                  <a:srgbClr val="FFFFFF"/>
                </a:solidFill>
              </a:rPr>
              <a:t>Primero es necesario definir la función, para luego poder llamarla.</a:t>
            </a:r>
            <a:endParaRPr sz="1700">
              <a:solidFill>
                <a:srgbClr val="FFFFFF"/>
              </a:solidFill>
            </a:endParaRPr>
          </a:p>
          <a:p>
            <a:pPr indent="0" lvl="0" marL="0" rtl="0" algn="l">
              <a:spcBef>
                <a:spcPts val="1600"/>
              </a:spcBef>
              <a:spcAft>
                <a:spcPts val="1600"/>
              </a:spcAft>
              <a:buNone/>
            </a:pPr>
            <a:r>
              <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6"/>
          <p:cNvSpPr txBox="1"/>
          <p:nvPr>
            <p:ph type="title"/>
          </p:nvPr>
        </p:nvSpPr>
        <p:spPr>
          <a:xfrm>
            <a:off x="1297500" y="72275"/>
            <a:ext cx="7074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rangos</a:t>
            </a:r>
            <a:endParaRPr b="1" sz="4000"/>
          </a:p>
        </p:txBody>
      </p:sp>
      <p:pic>
        <p:nvPicPr>
          <p:cNvPr id="568" name="Google Shape;568;p66"/>
          <p:cNvPicPr preferRelativeResize="0"/>
          <p:nvPr/>
        </p:nvPicPr>
        <p:blipFill>
          <a:blip r:embed="rId3">
            <a:alphaModFix/>
          </a:blip>
          <a:stretch>
            <a:fillRect/>
          </a:stretch>
        </p:blipFill>
        <p:spPr>
          <a:xfrm>
            <a:off x="2262900" y="986375"/>
            <a:ext cx="4740603" cy="3852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7"/>
          <p:cNvSpPr txBox="1"/>
          <p:nvPr>
            <p:ph type="title"/>
          </p:nvPr>
        </p:nvSpPr>
        <p:spPr>
          <a:xfrm>
            <a:off x="1297500" y="72275"/>
            <a:ext cx="7074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linspace</a:t>
            </a:r>
            <a:endParaRPr b="1" sz="4000"/>
          </a:p>
        </p:txBody>
      </p:sp>
      <p:pic>
        <p:nvPicPr>
          <p:cNvPr id="574" name="Google Shape;574;p67"/>
          <p:cNvPicPr preferRelativeResize="0"/>
          <p:nvPr/>
        </p:nvPicPr>
        <p:blipFill>
          <a:blip r:embed="rId3">
            <a:alphaModFix/>
          </a:blip>
          <a:stretch>
            <a:fillRect/>
          </a:stretch>
        </p:blipFill>
        <p:spPr>
          <a:xfrm>
            <a:off x="1927475" y="908500"/>
            <a:ext cx="5057625" cy="41119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8"/>
          <p:cNvSpPr txBox="1"/>
          <p:nvPr>
            <p:ph type="title"/>
          </p:nvPr>
        </p:nvSpPr>
        <p:spPr>
          <a:xfrm>
            <a:off x="1297500" y="72275"/>
            <a:ext cx="7074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zeros, ones</a:t>
            </a:r>
            <a:endParaRPr b="1" sz="4000"/>
          </a:p>
        </p:txBody>
      </p:sp>
      <p:pic>
        <p:nvPicPr>
          <p:cNvPr id="580" name="Google Shape;580;p68"/>
          <p:cNvPicPr preferRelativeResize="0"/>
          <p:nvPr/>
        </p:nvPicPr>
        <p:blipFill>
          <a:blip r:embed="rId3">
            <a:alphaModFix/>
          </a:blip>
          <a:stretch>
            <a:fillRect/>
          </a:stretch>
        </p:blipFill>
        <p:spPr>
          <a:xfrm>
            <a:off x="921125" y="1572050"/>
            <a:ext cx="2847975" cy="2505075"/>
          </a:xfrm>
          <a:prstGeom prst="rect">
            <a:avLst/>
          </a:prstGeom>
          <a:noFill/>
          <a:ln>
            <a:noFill/>
          </a:ln>
        </p:spPr>
      </p:pic>
      <p:pic>
        <p:nvPicPr>
          <p:cNvPr id="581" name="Google Shape;581;p68"/>
          <p:cNvPicPr preferRelativeResize="0"/>
          <p:nvPr/>
        </p:nvPicPr>
        <p:blipFill>
          <a:blip r:embed="rId4">
            <a:alphaModFix/>
          </a:blip>
          <a:stretch>
            <a:fillRect/>
          </a:stretch>
        </p:blipFill>
        <p:spPr>
          <a:xfrm>
            <a:off x="4871925" y="1586338"/>
            <a:ext cx="2714625" cy="2476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9"/>
          <p:cNvSpPr txBox="1"/>
          <p:nvPr>
            <p:ph type="title"/>
          </p:nvPr>
        </p:nvSpPr>
        <p:spPr>
          <a:xfrm>
            <a:off x="1297500" y="72275"/>
            <a:ext cx="7074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NumPy: matriz identidad</a:t>
            </a:r>
            <a:endParaRPr b="1" sz="4000"/>
          </a:p>
        </p:txBody>
      </p:sp>
      <p:pic>
        <p:nvPicPr>
          <p:cNvPr id="587" name="Google Shape;587;p69"/>
          <p:cNvPicPr preferRelativeResize="0"/>
          <p:nvPr/>
        </p:nvPicPr>
        <p:blipFill>
          <a:blip r:embed="rId3">
            <a:alphaModFix/>
          </a:blip>
          <a:stretch>
            <a:fillRect/>
          </a:stretch>
        </p:blipFill>
        <p:spPr>
          <a:xfrm>
            <a:off x="348075" y="1516150"/>
            <a:ext cx="2400300" cy="2895600"/>
          </a:xfrm>
          <a:prstGeom prst="rect">
            <a:avLst/>
          </a:prstGeom>
          <a:noFill/>
          <a:ln>
            <a:noFill/>
          </a:ln>
        </p:spPr>
      </p:pic>
      <p:pic>
        <p:nvPicPr>
          <p:cNvPr id="588" name="Google Shape;588;p69"/>
          <p:cNvPicPr preferRelativeResize="0"/>
          <p:nvPr/>
        </p:nvPicPr>
        <p:blipFill>
          <a:blip r:embed="rId4">
            <a:alphaModFix/>
          </a:blip>
          <a:stretch>
            <a:fillRect/>
          </a:stretch>
        </p:blipFill>
        <p:spPr>
          <a:xfrm>
            <a:off x="3278150" y="1037788"/>
            <a:ext cx="2212537" cy="3852325"/>
          </a:xfrm>
          <a:prstGeom prst="rect">
            <a:avLst/>
          </a:prstGeom>
          <a:noFill/>
          <a:ln>
            <a:noFill/>
          </a:ln>
        </p:spPr>
      </p:pic>
      <p:pic>
        <p:nvPicPr>
          <p:cNvPr id="589" name="Google Shape;589;p69"/>
          <p:cNvPicPr preferRelativeResize="0"/>
          <p:nvPr/>
        </p:nvPicPr>
        <p:blipFill>
          <a:blip r:embed="rId5">
            <a:alphaModFix/>
          </a:blip>
          <a:stretch>
            <a:fillRect/>
          </a:stretch>
        </p:blipFill>
        <p:spPr>
          <a:xfrm>
            <a:off x="6020462" y="1859050"/>
            <a:ext cx="2524125" cy="2209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7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sp>
        <p:nvSpPr>
          <p:cNvPr id="595" name="Google Shape;595;p70"/>
          <p:cNvSpPr txBox="1"/>
          <p:nvPr>
            <p:ph idx="1" type="body"/>
          </p:nvPr>
        </p:nvSpPr>
        <p:spPr>
          <a:xfrm>
            <a:off x="535225" y="1469725"/>
            <a:ext cx="72918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Podemos definir un objeto como una entidad que tiene un conjunto de parámetros que lo caracterizan. Una cadena de caracteres o una lista es un ejemplo de objeto. De hecho, </a:t>
            </a:r>
            <a:r>
              <a:rPr b="1" lang="es" sz="1700">
                <a:solidFill>
                  <a:srgbClr val="FFFFFF"/>
                </a:solidFill>
              </a:rPr>
              <a:t>en Python todo es un objeto</a:t>
            </a:r>
            <a:r>
              <a:rPr lang="es" sz="1700">
                <a:solidFill>
                  <a:srgbClr val="FFFFFF"/>
                </a:solidFill>
              </a:rPr>
              <a:t>.</a:t>
            </a:r>
            <a:endParaRPr sz="1700">
              <a:solidFill>
                <a:srgbClr val="FFFFFF"/>
              </a:solidFill>
            </a:endParaRPr>
          </a:p>
          <a:p>
            <a:pPr indent="0" lvl="0" marL="0" rtl="0" algn="just">
              <a:spcBef>
                <a:spcPts val="1600"/>
              </a:spcBef>
              <a:spcAft>
                <a:spcPts val="0"/>
              </a:spcAft>
              <a:buNone/>
            </a:pPr>
            <a:r>
              <a:rPr lang="es" sz="1700">
                <a:solidFill>
                  <a:srgbClr val="FFFFFF"/>
                </a:solidFill>
              </a:rPr>
              <a:t>Las clases son los “prototipos” de información que definen los atributos o propiedades que se le pueden asignar a cada objeto.</a:t>
            </a:r>
            <a:endParaRPr sz="1700">
              <a:solidFill>
                <a:srgbClr val="FFFFFF"/>
              </a:solidFill>
            </a:endParaRPr>
          </a:p>
          <a:p>
            <a:pPr indent="0" lvl="0" marL="0" rtl="0" algn="just">
              <a:spcBef>
                <a:spcPts val="1600"/>
              </a:spcBef>
              <a:spcAft>
                <a:spcPts val="0"/>
              </a:spcAft>
              <a:buNone/>
            </a:pPr>
            <a:r>
              <a:rPr lang="es" sz="1700">
                <a:solidFill>
                  <a:srgbClr val="FFFFFF"/>
                </a:solidFill>
              </a:rPr>
              <a:t>Un objeto es una instancia o caso particular de una determinada clase. De la misma forma que </a:t>
            </a:r>
            <a:r>
              <a:rPr lang="es" sz="1700">
                <a:solidFill>
                  <a:srgbClr val="FFFFFF"/>
                </a:solidFill>
                <a:highlight>
                  <a:srgbClr val="008FFF"/>
                </a:highlight>
                <a:latin typeface="Calibri"/>
                <a:ea typeface="Calibri"/>
                <a:cs typeface="Calibri"/>
                <a:sym typeface="Calibri"/>
              </a:rPr>
              <a:t>“Curso”</a:t>
            </a:r>
            <a:r>
              <a:rPr lang="es" sz="1700">
                <a:solidFill>
                  <a:srgbClr val="FFFFFF"/>
                </a:solidFill>
              </a:rPr>
              <a:t> es un caso particular de un string y </a:t>
            </a:r>
            <a:r>
              <a:rPr lang="es" sz="1700">
                <a:solidFill>
                  <a:srgbClr val="FFFFFF"/>
                </a:solidFill>
                <a:highlight>
                  <a:srgbClr val="008FFF"/>
                </a:highlight>
                <a:latin typeface="Calibri"/>
                <a:ea typeface="Calibri"/>
                <a:cs typeface="Calibri"/>
                <a:sym typeface="Calibri"/>
              </a:rPr>
              <a:t>2023</a:t>
            </a:r>
            <a:r>
              <a:rPr lang="es" sz="1700">
                <a:solidFill>
                  <a:srgbClr val="FFFFFF"/>
                </a:solidFill>
              </a:rPr>
              <a:t> es un caso particular de un entero.</a:t>
            </a:r>
            <a:endParaRPr sz="1700">
              <a:solidFill>
                <a:srgbClr val="FFFFFF"/>
              </a:solidFill>
            </a:endParaRPr>
          </a:p>
          <a:p>
            <a:pPr indent="0" lvl="0" marL="0" rtl="0" algn="l">
              <a:spcBef>
                <a:spcPts val="1600"/>
              </a:spcBef>
              <a:spcAft>
                <a:spcPts val="1600"/>
              </a:spcAft>
              <a:buNone/>
            </a:pPr>
            <a:r>
              <a:t/>
            </a:r>
            <a:endParaRPr sz="1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7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sp>
        <p:nvSpPr>
          <p:cNvPr id="601" name="Google Shape;601;p71"/>
          <p:cNvSpPr txBox="1"/>
          <p:nvPr>
            <p:ph idx="1" type="body"/>
          </p:nvPr>
        </p:nvSpPr>
        <p:spPr>
          <a:xfrm>
            <a:off x="535225" y="1469725"/>
            <a:ext cx="72918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Vamos a definir una nueva clase y determinar sus atributos.</a:t>
            </a:r>
            <a:endParaRPr sz="1700">
              <a:solidFill>
                <a:srgbClr val="FFFFFF"/>
              </a:solidFill>
            </a:endParaRPr>
          </a:p>
          <a:p>
            <a:pPr indent="0" lvl="0" marL="0" rtl="0" algn="l">
              <a:spcBef>
                <a:spcPts val="1600"/>
              </a:spcBef>
              <a:spcAft>
                <a:spcPts val="1600"/>
              </a:spcAft>
              <a:buNone/>
            </a:pPr>
            <a:r>
              <a:t/>
            </a:r>
            <a:endParaRPr sz="1400"/>
          </a:p>
        </p:txBody>
      </p:sp>
      <p:pic>
        <p:nvPicPr>
          <p:cNvPr id="602" name="Google Shape;602;p71"/>
          <p:cNvPicPr preferRelativeResize="0"/>
          <p:nvPr/>
        </p:nvPicPr>
        <p:blipFill>
          <a:blip r:embed="rId3">
            <a:alphaModFix/>
          </a:blip>
          <a:stretch>
            <a:fillRect/>
          </a:stretch>
        </p:blipFill>
        <p:spPr>
          <a:xfrm>
            <a:off x="2859825" y="2037525"/>
            <a:ext cx="3537025" cy="2655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sp>
        <p:nvSpPr>
          <p:cNvPr id="608" name="Google Shape;608;p72"/>
          <p:cNvSpPr txBox="1"/>
          <p:nvPr>
            <p:ph idx="1" type="body"/>
          </p:nvPr>
        </p:nvSpPr>
        <p:spPr>
          <a:xfrm>
            <a:off x="535225" y="1469725"/>
            <a:ext cx="72918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Definimos objetos y accedemos a su información.</a:t>
            </a:r>
            <a:endParaRPr sz="1700">
              <a:solidFill>
                <a:srgbClr val="FFFFFF"/>
              </a:solidFill>
            </a:endParaRPr>
          </a:p>
          <a:p>
            <a:pPr indent="0" lvl="0" marL="0" rtl="0" algn="l">
              <a:spcBef>
                <a:spcPts val="1600"/>
              </a:spcBef>
              <a:spcAft>
                <a:spcPts val="1600"/>
              </a:spcAft>
              <a:buNone/>
            </a:pPr>
            <a:r>
              <a:t/>
            </a:r>
            <a:endParaRPr sz="1400"/>
          </a:p>
        </p:txBody>
      </p:sp>
      <p:pic>
        <p:nvPicPr>
          <p:cNvPr id="609" name="Google Shape;609;p72"/>
          <p:cNvPicPr preferRelativeResize="0"/>
          <p:nvPr/>
        </p:nvPicPr>
        <p:blipFill>
          <a:blip r:embed="rId3">
            <a:alphaModFix/>
          </a:blip>
          <a:stretch>
            <a:fillRect/>
          </a:stretch>
        </p:blipFill>
        <p:spPr>
          <a:xfrm>
            <a:off x="1450300" y="1962750"/>
            <a:ext cx="6019800" cy="2800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7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pic>
        <p:nvPicPr>
          <p:cNvPr id="615" name="Google Shape;615;p73"/>
          <p:cNvPicPr preferRelativeResize="0"/>
          <p:nvPr/>
        </p:nvPicPr>
        <p:blipFill>
          <a:blip r:embed="rId3">
            <a:alphaModFix/>
          </a:blip>
          <a:stretch>
            <a:fillRect/>
          </a:stretch>
        </p:blipFill>
        <p:spPr>
          <a:xfrm>
            <a:off x="2868650" y="1612650"/>
            <a:ext cx="3406688" cy="3530850"/>
          </a:xfrm>
          <a:prstGeom prst="rect">
            <a:avLst/>
          </a:prstGeom>
          <a:noFill/>
          <a:ln>
            <a:noFill/>
          </a:ln>
        </p:spPr>
      </p:pic>
      <p:sp>
        <p:nvSpPr>
          <p:cNvPr id="616" name="Google Shape;616;p73"/>
          <p:cNvSpPr txBox="1"/>
          <p:nvPr>
            <p:ph idx="1" type="body"/>
          </p:nvPr>
        </p:nvSpPr>
        <p:spPr>
          <a:xfrm>
            <a:off x="1297500" y="1092350"/>
            <a:ext cx="7291800" cy="3223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rgbClr val="FFFFFF"/>
                </a:solidFill>
              </a:rPr>
              <a:t>Para crear nuevos objetos es recomendable usar el método init:</a:t>
            </a:r>
            <a:endParaRPr sz="1700">
              <a:solidFill>
                <a:srgbClr val="FFFFFF"/>
              </a:solidFill>
            </a:endParaRPr>
          </a:p>
          <a:p>
            <a:pPr indent="0" lvl="0" marL="0" rtl="0" algn="l">
              <a:spcBef>
                <a:spcPts val="1600"/>
              </a:spcBef>
              <a:spcAft>
                <a:spcPts val="1600"/>
              </a:spcAft>
              <a:buNone/>
            </a:pPr>
            <a:r>
              <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pic>
        <p:nvPicPr>
          <p:cNvPr id="622" name="Google Shape;622;p74"/>
          <p:cNvPicPr preferRelativeResize="0"/>
          <p:nvPr/>
        </p:nvPicPr>
        <p:blipFill>
          <a:blip r:embed="rId3">
            <a:alphaModFix/>
          </a:blip>
          <a:stretch>
            <a:fillRect/>
          </a:stretch>
        </p:blipFill>
        <p:spPr>
          <a:xfrm>
            <a:off x="2738850" y="1307850"/>
            <a:ext cx="3666305" cy="3530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sp>
        <p:nvSpPr>
          <p:cNvPr id="628" name="Google Shape;628;p75"/>
          <p:cNvSpPr txBox="1"/>
          <p:nvPr/>
        </p:nvSpPr>
        <p:spPr>
          <a:xfrm>
            <a:off x="1048275" y="1509500"/>
            <a:ext cx="6792900" cy="280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1700">
                <a:solidFill>
                  <a:schemeClr val="lt1"/>
                </a:solidFill>
                <a:latin typeface="Lato"/>
                <a:ea typeface="Lato"/>
                <a:cs typeface="Lato"/>
                <a:sym typeface="Lato"/>
              </a:rPr>
              <a:t>A partir de una determinada clase, se pueden definir nuevas clases. Las mismas tendrán los métodos y propiedades de la clase de la que provienen, lo que se conoce como herencia, además de las que se definan exclusivamente para ellas.</a:t>
            </a:r>
            <a:endParaRPr sz="17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297500" y="2805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600"/>
              <a:t>Funciones</a:t>
            </a:r>
            <a:endParaRPr b="1" sz="3600"/>
          </a:p>
        </p:txBody>
      </p:sp>
      <p:pic>
        <p:nvPicPr>
          <p:cNvPr id="262" name="Google Shape;262;p22"/>
          <p:cNvPicPr preferRelativeResize="0"/>
          <p:nvPr/>
        </p:nvPicPr>
        <p:blipFill>
          <a:blip r:embed="rId3">
            <a:alphaModFix/>
          </a:blip>
          <a:stretch>
            <a:fillRect/>
          </a:stretch>
        </p:blipFill>
        <p:spPr>
          <a:xfrm>
            <a:off x="1159974" y="1194675"/>
            <a:ext cx="7844749" cy="3870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pic>
        <p:nvPicPr>
          <p:cNvPr id="634" name="Google Shape;634;p76"/>
          <p:cNvPicPr preferRelativeResize="0"/>
          <p:nvPr/>
        </p:nvPicPr>
        <p:blipFill>
          <a:blip r:embed="rId3">
            <a:alphaModFix/>
          </a:blip>
          <a:stretch>
            <a:fillRect/>
          </a:stretch>
        </p:blipFill>
        <p:spPr>
          <a:xfrm>
            <a:off x="180350" y="1725800"/>
            <a:ext cx="4810125" cy="2771775"/>
          </a:xfrm>
          <a:prstGeom prst="rect">
            <a:avLst/>
          </a:prstGeom>
          <a:noFill/>
          <a:ln>
            <a:noFill/>
          </a:ln>
        </p:spPr>
      </p:pic>
      <p:pic>
        <p:nvPicPr>
          <p:cNvPr id="635" name="Google Shape;635;p76"/>
          <p:cNvPicPr preferRelativeResize="0"/>
          <p:nvPr/>
        </p:nvPicPr>
        <p:blipFill>
          <a:blip r:embed="rId4">
            <a:alphaModFix/>
          </a:blip>
          <a:stretch>
            <a:fillRect/>
          </a:stretch>
        </p:blipFill>
        <p:spPr>
          <a:xfrm>
            <a:off x="5590125" y="1525775"/>
            <a:ext cx="3257550" cy="29718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7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sp>
        <p:nvSpPr>
          <p:cNvPr id="641" name="Google Shape;641;p77"/>
          <p:cNvSpPr txBox="1"/>
          <p:nvPr/>
        </p:nvSpPr>
        <p:spPr>
          <a:xfrm>
            <a:off x="1188025" y="1174050"/>
            <a:ext cx="7687200" cy="30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Lato"/>
                <a:ea typeface="Lato"/>
                <a:cs typeface="Lato"/>
                <a:sym typeface="Lato"/>
              </a:rPr>
              <a:t>Cuando se crea un objeto en Python, este ocupa un lugar en la memoria.  Si definimos una variable edad que tiene el valor 28, entonces 28 se define como un objeto que pertenece a una determinada clase (un número entero), y para conocer su lugar en la memoria se utiliza el comando id().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En Python, los nombres de las variables no son más que etiquetas o punteros que permiten acceder a los objetos o valores. Dos o más variables pueden apuntar al mismo objeto. Dos o más objetos pueden contener los mismos datos, pero ocupar lugares de memoria distintos.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642" name="Google Shape;642;p77"/>
          <p:cNvPicPr preferRelativeResize="0"/>
          <p:nvPr/>
        </p:nvPicPr>
        <p:blipFill>
          <a:blip r:embed="rId3">
            <a:alphaModFix/>
          </a:blip>
          <a:stretch>
            <a:fillRect/>
          </a:stretch>
        </p:blipFill>
        <p:spPr>
          <a:xfrm>
            <a:off x="3270600" y="2014975"/>
            <a:ext cx="3311900" cy="1606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pic>
        <p:nvPicPr>
          <p:cNvPr id="648" name="Google Shape;648;p78"/>
          <p:cNvPicPr preferRelativeResize="0"/>
          <p:nvPr/>
        </p:nvPicPr>
        <p:blipFill>
          <a:blip r:embed="rId3">
            <a:alphaModFix/>
          </a:blip>
          <a:stretch>
            <a:fillRect/>
          </a:stretch>
        </p:blipFill>
        <p:spPr>
          <a:xfrm>
            <a:off x="515800" y="1208675"/>
            <a:ext cx="8395372" cy="353084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sp>
        <p:nvSpPr>
          <p:cNvPr id="654" name="Google Shape;654;p79"/>
          <p:cNvSpPr txBox="1"/>
          <p:nvPr/>
        </p:nvSpPr>
        <p:spPr>
          <a:xfrm>
            <a:off x="1132100" y="978350"/>
            <a:ext cx="7687200" cy="30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Se dice que un objeto es inmutable cuando el mismo no se puede modificar.</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Son objetos inmutables las tuplas y los tipos de datos primitivos (enteros, floats, booleanos, strings).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655" name="Google Shape;655;p79"/>
          <p:cNvPicPr preferRelativeResize="0"/>
          <p:nvPr/>
        </p:nvPicPr>
        <p:blipFill>
          <a:blip r:embed="rId3">
            <a:alphaModFix/>
          </a:blip>
          <a:stretch>
            <a:fillRect/>
          </a:stretch>
        </p:blipFill>
        <p:spPr>
          <a:xfrm>
            <a:off x="267113" y="2111074"/>
            <a:ext cx="8609776" cy="27407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4000"/>
              <a:t>Clases y objetos</a:t>
            </a:r>
            <a:endParaRPr b="1" sz="4000"/>
          </a:p>
        </p:txBody>
      </p:sp>
      <p:sp>
        <p:nvSpPr>
          <p:cNvPr id="661" name="Google Shape;661;p80"/>
          <p:cNvSpPr txBox="1"/>
          <p:nvPr/>
        </p:nvSpPr>
        <p:spPr>
          <a:xfrm>
            <a:off x="1132100" y="978350"/>
            <a:ext cx="7687200" cy="303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s">
                <a:solidFill>
                  <a:schemeClr val="lt1"/>
                </a:solidFill>
                <a:latin typeface="Lato"/>
                <a:ea typeface="Lato"/>
                <a:cs typeface="Lato"/>
                <a:sym typeface="Lato"/>
              </a:rPr>
              <a:t>Las listas y diccionarios son objetos mutables. Si se definen dos objetos mutables, ocuparán lugares de memoria distintos, aunque los datos que contengan sean iguales.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pic>
        <p:nvPicPr>
          <p:cNvPr id="662" name="Google Shape;662;p80"/>
          <p:cNvPicPr preferRelativeResize="0"/>
          <p:nvPr/>
        </p:nvPicPr>
        <p:blipFill>
          <a:blip r:embed="rId3">
            <a:alphaModFix/>
          </a:blip>
          <a:stretch>
            <a:fillRect/>
          </a:stretch>
        </p:blipFill>
        <p:spPr>
          <a:xfrm>
            <a:off x="614975" y="2106549"/>
            <a:ext cx="7407751" cy="2201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300"/>
              <a:t>Funciones: sintaxis</a:t>
            </a:r>
            <a:endParaRPr b="1" sz="3300"/>
          </a:p>
        </p:txBody>
      </p:sp>
      <p:sp>
        <p:nvSpPr>
          <p:cNvPr id="268" name="Google Shape;268;p23"/>
          <p:cNvSpPr txBox="1"/>
          <p:nvPr>
            <p:ph idx="1" type="body"/>
          </p:nvPr>
        </p:nvSpPr>
        <p:spPr>
          <a:xfrm>
            <a:off x="1297500" y="1567550"/>
            <a:ext cx="7038900" cy="290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2400">
                <a:solidFill>
                  <a:srgbClr val="008FFF"/>
                </a:solidFill>
              </a:rPr>
              <a:t>def</a:t>
            </a:r>
            <a:r>
              <a:rPr lang="es" sz="2400">
                <a:solidFill>
                  <a:srgbClr val="FFFFFF"/>
                </a:solidFill>
              </a:rPr>
              <a:t> </a:t>
            </a:r>
            <a:r>
              <a:rPr lang="es" sz="2400">
                <a:solidFill>
                  <a:srgbClr val="FFFF00"/>
                </a:solidFill>
              </a:rPr>
              <a:t>&lt;nombre_de_la_funcion&gt;</a:t>
            </a:r>
            <a:r>
              <a:rPr lang="es" sz="2400">
                <a:solidFill>
                  <a:srgbClr val="F1C232"/>
                </a:solidFill>
              </a:rPr>
              <a:t>()</a:t>
            </a:r>
            <a:r>
              <a:rPr lang="es" sz="2400">
                <a:solidFill>
                  <a:srgbClr val="FFFFFF"/>
                </a:solidFill>
              </a:rPr>
              <a:t>:</a:t>
            </a:r>
            <a:endParaRPr sz="2400">
              <a:solidFill>
                <a:srgbClr val="FFFFFF"/>
              </a:solidFill>
            </a:endParaRPr>
          </a:p>
          <a:p>
            <a:pPr indent="457200" lvl="0" marL="0" rtl="0" algn="just">
              <a:spcBef>
                <a:spcPts val="1600"/>
              </a:spcBef>
              <a:spcAft>
                <a:spcPts val="0"/>
              </a:spcAft>
              <a:buNone/>
            </a:pPr>
            <a:r>
              <a:rPr lang="es" sz="2400">
                <a:solidFill>
                  <a:srgbClr val="00FF00"/>
                </a:solidFill>
              </a:rPr>
              <a:t>#Linea de </a:t>
            </a:r>
            <a:r>
              <a:rPr lang="es" sz="2400">
                <a:solidFill>
                  <a:srgbClr val="00FF00"/>
                </a:solidFill>
              </a:rPr>
              <a:t>código</a:t>
            </a:r>
            <a:r>
              <a:rPr lang="es" sz="2400">
                <a:solidFill>
                  <a:srgbClr val="00FF00"/>
                </a:solidFill>
              </a:rPr>
              <a:t> a ejecutar 1</a:t>
            </a:r>
            <a:endParaRPr sz="2400">
              <a:solidFill>
                <a:srgbClr val="00FF00"/>
              </a:solidFill>
            </a:endParaRPr>
          </a:p>
          <a:p>
            <a:pPr indent="457200" lvl="0" marL="0" rtl="0" algn="just">
              <a:spcBef>
                <a:spcPts val="1600"/>
              </a:spcBef>
              <a:spcAft>
                <a:spcPts val="0"/>
              </a:spcAft>
              <a:buNone/>
            </a:pPr>
            <a:r>
              <a:rPr lang="es" sz="2400">
                <a:solidFill>
                  <a:srgbClr val="00FF00"/>
                </a:solidFill>
              </a:rPr>
              <a:t>#Linea de </a:t>
            </a:r>
            <a:r>
              <a:rPr lang="es" sz="2400">
                <a:solidFill>
                  <a:srgbClr val="00FF00"/>
                </a:solidFill>
              </a:rPr>
              <a:t>código</a:t>
            </a:r>
            <a:r>
              <a:rPr lang="es" sz="2400">
                <a:solidFill>
                  <a:srgbClr val="00FF00"/>
                </a:solidFill>
              </a:rPr>
              <a:t> a ejecutar 2</a:t>
            </a:r>
            <a:endParaRPr sz="2400">
              <a:solidFill>
                <a:srgbClr val="00FF00"/>
              </a:solidFill>
            </a:endParaRPr>
          </a:p>
          <a:p>
            <a:pPr indent="0" lvl="0" marL="0" rtl="0" algn="just">
              <a:spcBef>
                <a:spcPts val="1600"/>
              </a:spcBef>
              <a:spcAft>
                <a:spcPts val="0"/>
              </a:spcAft>
              <a:buNone/>
            </a:pPr>
            <a:r>
              <a:rPr lang="es" sz="2400">
                <a:solidFill>
                  <a:srgbClr val="00FF00"/>
                </a:solidFill>
              </a:rPr>
              <a:t>	….</a:t>
            </a:r>
            <a:endParaRPr sz="2400">
              <a:solidFill>
                <a:srgbClr val="00FF00"/>
              </a:solidFill>
            </a:endParaRPr>
          </a:p>
          <a:p>
            <a:pPr indent="0" lvl="0" marL="0" rtl="0" algn="just">
              <a:spcBef>
                <a:spcPts val="1600"/>
              </a:spcBef>
              <a:spcAft>
                <a:spcPts val="0"/>
              </a:spcAft>
              <a:buNone/>
            </a:pPr>
            <a:r>
              <a:rPr lang="es" sz="1600"/>
              <a:t>Esta es una función que no contiene </a:t>
            </a:r>
            <a:r>
              <a:rPr lang="es" sz="1600"/>
              <a:t>ningún</a:t>
            </a:r>
            <a:r>
              <a:rPr lang="es" sz="1600"/>
              <a:t> parámetro de entrada.</a:t>
            </a:r>
            <a:endParaRPr sz="16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400"/>
              <a:t>Funciones: sintaxis</a:t>
            </a:r>
            <a:endParaRPr b="1" sz="3400"/>
          </a:p>
        </p:txBody>
      </p:sp>
      <p:pic>
        <p:nvPicPr>
          <p:cNvPr id="274" name="Google Shape;274;p24"/>
          <p:cNvPicPr preferRelativeResize="0"/>
          <p:nvPr/>
        </p:nvPicPr>
        <p:blipFill>
          <a:blip r:embed="rId3">
            <a:alphaModFix/>
          </a:blip>
          <a:stretch>
            <a:fillRect/>
          </a:stretch>
        </p:blipFill>
        <p:spPr>
          <a:xfrm>
            <a:off x="1633975" y="1307850"/>
            <a:ext cx="6245400" cy="3744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3500"/>
              <a:t>Funciones: sintaxis</a:t>
            </a:r>
            <a:endParaRPr b="1" sz="3500"/>
          </a:p>
        </p:txBody>
      </p:sp>
      <p:sp>
        <p:nvSpPr>
          <p:cNvPr id="280" name="Google Shape;280;p25"/>
          <p:cNvSpPr txBox="1"/>
          <p:nvPr>
            <p:ph idx="1" type="body"/>
          </p:nvPr>
        </p:nvSpPr>
        <p:spPr>
          <a:xfrm>
            <a:off x="1297500" y="1567550"/>
            <a:ext cx="7038900" cy="290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sz="2400">
                <a:solidFill>
                  <a:srgbClr val="008FFF"/>
                </a:solidFill>
              </a:rPr>
              <a:t>def</a:t>
            </a:r>
            <a:r>
              <a:rPr lang="es" sz="2400">
                <a:solidFill>
                  <a:srgbClr val="FFFFFF"/>
                </a:solidFill>
              </a:rPr>
              <a:t> </a:t>
            </a:r>
            <a:r>
              <a:rPr lang="es" sz="2400">
                <a:solidFill>
                  <a:srgbClr val="FFFF00"/>
                </a:solidFill>
              </a:rPr>
              <a:t>&lt;nombre_de_la_funcion&gt;</a:t>
            </a:r>
            <a:r>
              <a:rPr lang="es" sz="2400">
                <a:solidFill>
                  <a:srgbClr val="F1C232"/>
                </a:solidFill>
              </a:rPr>
              <a:t>(param1, param2)</a:t>
            </a:r>
            <a:r>
              <a:rPr lang="es" sz="2400">
                <a:solidFill>
                  <a:srgbClr val="FFFFFF"/>
                </a:solidFill>
              </a:rPr>
              <a:t>:</a:t>
            </a:r>
            <a:endParaRPr sz="2400">
              <a:solidFill>
                <a:srgbClr val="FFFFFF"/>
              </a:solidFill>
            </a:endParaRPr>
          </a:p>
          <a:p>
            <a:pPr indent="457200" lvl="0" marL="0" rtl="0" algn="just">
              <a:spcBef>
                <a:spcPts val="1600"/>
              </a:spcBef>
              <a:spcAft>
                <a:spcPts val="0"/>
              </a:spcAft>
              <a:buNone/>
            </a:pPr>
            <a:r>
              <a:rPr lang="es" sz="2400">
                <a:solidFill>
                  <a:srgbClr val="00FF00"/>
                </a:solidFill>
              </a:rPr>
              <a:t>#Línea de </a:t>
            </a:r>
            <a:r>
              <a:rPr lang="es" sz="2400">
                <a:solidFill>
                  <a:srgbClr val="00FF00"/>
                </a:solidFill>
              </a:rPr>
              <a:t>código</a:t>
            </a:r>
            <a:r>
              <a:rPr lang="es" sz="2400">
                <a:solidFill>
                  <a:srgbClr val="00FF00"/>
                </a:solidFill>
              </a:rPr>
              <a:t> a ejecutar 1</a:t>
            </a:r>
            <a:endParaRPr sz="2400">
              <a:solidFill>
                <a:srgbClr val="00FF00"/>
              </a:solidFill>
            </a:endParaRPr>
          </a:p>
          <a:p>
            <a:pPr indent="457200" lvl="0" marL="0" rtl="0" algn="just">
              <a:spcBef>
                <a:spcPts val="1600"/>
              </a:spcBef>
              <a:spcAft>
                <a:spcPts val="0"/>
              </a:spcAft>
              <a:buNone/>
            </a:pPr>
            <a:r>
              <a:rPr lang="es" sz="2400">
                <a:solidFill>
                  <a:srgbClr val="00FF00"/>
                </a:solidFill>
              </a:rPr>
              <a:t>#Línea de </a:t>
            </a:r>
            <a:r>
              <a:rPr lang="es" sz="2400">
                <a:solidFill>
                  <a:srgbClr val="00FF00"/>
                </a:solidFill>
              </a:rPr>
              <a:t>código</a:t>
            </a:r>
            <a:r>
              <a:rPr lang="es" sz="2400">
                <a:solidFill>
                  <a:srgbClr val="00FF00"/>
                </a:solidFill>
              </a:rPr>
              <a:t> a ejecutar 2</a:t>
            </a:r>
            <a:endParaRPr sz="2400">
              <a:solidFill>
                <a:srgbClr val="00FF00"/>
              </a:solidFill>
            </a:endParaRPr>
          </a:p>
          <a:p>
            <a:pPr indent="457200" lvl="0" marL="0" rtl="0" algn="just">
              <a:spcBef>
                <a:spcPts val="1600"/>
              </a:spcBef>
              <a:spcAft>
                <a:spcPts val="0"/>
              </a:spcAft>
              <a:buNone/>
            </a:pPr>
            <a:r>
              <a:rPr lang="es" sz="2400">
                <a:solidFill>
                  <a:srgbClr val="00FF00"/>
                </a:solidFill>
              </a:rPr>
              <a:t>…</a:t>
            </a:r>
            <a:endParaRPr sz="2400">
              <a:solidFill>
                <a:srgbClr val="00FF00"/>
              </a:solidFill>
            </a:endParaRPr>
          </a:p>
          <a:p>
            <a:pPr indent="0" lvl="0" marL="0" rtl="0" algn="just">
              <a:spcBef>
                <a:spcPts val="1600"/>
              </a:spcBef>
              <a:spcAft>
                <a:spcPts val="0"/>
              </a:spcAft>
              <a:buNone/>
            </a:pPr>
            <a:r>
              <a:rPr lang="es" sz="1600"/>
              <a:t>Esta es una función que contiene dos parámetros de entrada. En la definición de mi función yo debo especificar qué quiero hacer con mis parámetros.</a:t>
            </a:r>
            <a:endParaRPr sz="1600"/>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